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SemiBold"/>
      <p:regular r:id="rId28"/>
      <p:bold r:id="rId29"/>
      <p:italic r:id="rId30"/>
      <p:boldItalic r:id="rId31"/>
    </p:embeddedFont>
    <p:embeddedFont>
      <p:font typeface="Nunito"/>
      <p:regular r:id="rId32"/>
      <p:bold r:id="rId33"/>
      <p:italic r:id="rId34"/>
      <p:boldItalic r:id="rId35"/>
    </p:embeddedFont>
    <p:embeddedFont>
      <p:font typeface="Lor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emiBold-boldItalic.fntdata"/><Relationship Id="rId30" Type="http://schemas.openxmlformats.org/officeDocument/2006/relationships/font" Target="fonts/NunitoSemiBold-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Lora-bold.fntdata"/><Relationship Id="rId14" Type="http://schemas.openxmlformats.org/officeDocument/2006/relationships/slide" Target="slides/slide9.xml"/><Relationship Id="rId36" Type="http://schemas.openxmlformats.org/officeDocument/2006/relationships/font" Target="fonts/Lora-regular.fntdata"/><Relationship Id="rId17" Type="http://schemas.openxmlformats.org/officeDocument/2006/relationships/slide" Target="slides/slide12.xml"/><Relationship Id="rId39" Type="http://schemas.openxmlformats.org/officeDocument/2006/relationships/font" Target="fonts/Lora-boldItalic.fntdata"/><Relationship Id="rId16" Type="http://schemas.openxmlformats.org/officeDocument/2006/relationships/slide" Target="slides/slide11.xml"/><Relationship Id="rId38" Type="http://schemas.openxmlformats.org/officeDocument/2006/relationships/font" Target="fonts/Lor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hamimw/understanding-langchain-tools-and-agents-a-guide-to-building-smart-ai-applications-e81d200b3c1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nvidia.com/blog/ai-agents-customer-service/" TargetMode="External"/><Relationship Id="rId3" Type="http://schemas.openxmlformats.org/officeDocument/2006/relationships/hyperlink" Target="https://www.hubspot.com/hubfs/2024%20State%20of%20Marketing%20Report/2024-State-of-Marketing-HubSpot-CXDstudio-FINAL.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camp.com/tutorial/crew-ai" TargetMode="External"/><Relationship Id="rId3" Type="http://schemas.openxmlformats.org/officeDocument/2006/relationships/hyperlink" Target="https://www.nvidia.com/en-us/glossary/generative-ai/" TargetMode="External"/><Relationship Id="rId4" Type="http://schemas.openxmlformats.org/officeDocument/2006/relationships/hyperlink" Target="https://www.nvidia.com/en-us/glossary/large-language-models/" TargetMode="External"/><Relationship Id="rId5" Type="http://schemas.openxmlformats.org/officeDocument/2006/relationships/hyperlink" Target="https://www.nvidia.com/en-us/glossary/retrieval-augmented-generation/" TargetMode="External"/><Relationship Id="rId6" Type="http://schemas.openxmlformats.org/officeDocument/2006/relationships/hyperlink" Target="https://www.nvidia.com/en-us/glossary/vector-databas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hink/topics/agentic-architecture#f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e178a4b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e178a4b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95959"/>
                </a:solidFill>
                <a:latin typeface="Nunito"/>
                <a:ea typeface="Nunito"/>
                <a:cs typeface="Nunito"/>
                <a:sym typeface="Nunito"/>
              </a:rPr>
              <a:t>An Agent can perform any task we implement via Tools to complete Actions.</a:t>
            </a:r>
            <a:endParaRPr>
              <a:solidFill>
                <a:srgbClr val="595959"/>
              </a:solidFill>
              <a:latin typeface="Nunito"/>
              <a:ea typeface="Nunito"/>
              <a:cs typeface="Nunito"/>
              <a:sym typeface="Nunito"/>
            </a:endParaRPr>
          </a:p>
          <a:p>
            <a:pPr indent="0" lvl="0" marL="0" rtl="0" algn="l">
              <a:lnSpc>
                <a:spcPct val="115000"/>
              </a:lnSpc>
              <a:spcBef>
                <a:spcPts val="1200"/>
              </a:spcBef>
              <a:spcAft>
                <a:spcPts val="0"/>
              </a:spcAft>
              <a:buNone/>
            </a:pPr>
            <a:r>
              <a:rPr lang="en">
                <a:solidFill>
                  <a:srgbClr val="595959"/>
                </a:solidFill>
                <a:latin typeface="Nunito"/>
                <a:ea typeface="Nunito"/>
                <a:cs typeface="Nunito"/>
                <a:sym typeface="Nunito"/>
              </a:rPr>
              <a:t>For example, if I write an Agent to act as my personal assistant (like Siri) on my computer, and I ask it to “send an email to my Manager asking to delay today’s meeting”, I can give it some code to send emails. This will be a new Tool the Agent can use whenever it needs to send an email. We can write it in Python:</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The design of the Tools is very important and has a great impact on the quality of your Agent. Some tasks will require very specific Tools to be crafted, while others may be solved with general purpose tools like “web_search”.</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Note that Actions are not the same as Tools. An Action, for instance, can involve the use of multiple Tools to complete.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Tool examples: Web Search, Retrieval, Image generation. For instance, if you need to perform arithmetic, giving a calculator tool to your LLM will provide better results than relying on the native capabilities of the model. Need a good tool that complements the power of your LLM</a:t>
            </a:r>
            <a:endParaRPr>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60ef7c1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60ef7c1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2"/>
              </a:rPr>
              <a:t>https://medium.com/@Shamimw/understanding-langchain-tools-and-agents-a-guide-to-building-smart-ai-applications-e81d200b3c12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LLMs, as we saw, can only receive text inputs and generate text outputs. They have no way to call tools on their own.</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What we mean when we talk about providing tools to an Agent, is that we teach the LLM about the existence of tools, and ask the model to generate text that will invoke tools when it needs to.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For example, if we provide a tool to check the weather at a location from the Internet, and then ask the LLM about the weather in Paris, the LLM will recognize that question as a relevant opportunity to use the “weather” tool we taught it about.</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The LLM will generate text, in the form of code, to invoke that tool. It is the responsibility of the Agent to parse the LLM’s output, recognize that a tool call is required, and invoke the tool on the LLM’s behalf. The output from the tool will then be sent back to the LLM, which will compose its final response for the user.</a:t>
            </a:r>
            <a:endParaRPr sz="1150">
              <a:solidFill>
                <a:srgbClr val="4A5565"/>
              </a:solidFill>
              <a:highlight>
                <a:schemeClr val="lt1"/>
              </a:highlight>
              <a:latin typeface="Nunito"/>
              <a:ea typeface="Nunito"/>
              <a:cs typeface="Nunito"/>
              <a:sym typeface="Nunito"/>
            </a:endParaRPr>
          </a:p>
          <a:p>
            <a:pPr indent="0" lvl="0" marL="0" rtl="0" algn="l">
              <a:lnSpc>
                <a:spcPct val="115000"/>
              </a:lnSpc>
              <a:spcBef>
                <a:spcPts val="1600"/>
              </a:spcBef>
              <a:spcAft>
                <a:spcPts val="1600"/>
              </a:spcAft>
              <a:buClr>
                <a:schemeClr val="dk1"/>
              </a:buClr>
              <a:buSzPts val="1100"/>
              <a:buFont typeface="Arial"/>
              <a:buNone/>
            </a:pPr>
            <a:r>
              <a:t/>
            </a:r>
            <a:endParaRPr sz="1150">
              <a:solidFill>
                <a:srgbClr val="4A5565"/>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60ef7c1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60ef7c1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95959"/>
                </a:solidFill>
                <a:latin typeface="Nunito"/>
                <a:ea typeface="Nunito"/>
                <a:cs typeface="Nunito"/>
                <a:sym typeface="Nunito"/>
              </a:rPr>
              <a:t>What makes a tool great?</a:t>
            </a:r>
            <a:endParaRPr sz="1200">
              <a:solidFill>
                <a:srgbClr val="595959"/>
              </a:solidFill>
              <a:latin typeface="Nunito"/>
              <a:ea typeface="Nunito"/>
              <a:cs typeface="Nunito"/>
              <a:sym typeface="Nunito"/>
            </a:endParaRPr>
          </a:p>
          <a:p>
            <a:pPr indent="-304800" lvl="0" marL="457200" rtl="0" algn="l">
              <a:lnSpc>
                <a:spcPct val="150000"/>
              </a:lnSpc>
              <a:spcBef>
                <a:spcPts val="1200"/>
              </a:spcBef>
              <a:spcAft>
                <a:spcPts val="0"/>
              </a:spcAft>
              <a:buClr>
                <a:srgbClr val="595959"/>
              </a:buClr>
              <a:buSzPts val="1200"/>
              <a:buFont typeface="Nunito"/>
              <a:buChar char="●"/>
            </a:pPr>
            <a:r>
              <a:rPr lang="en" sz="1200">
                <a:solidFill>
                  <a:srgbClr val="595959"/>
                </a:solidFill>
                <a:latin typeface="Nunito"/>
                <a:ea typeface="Nunito"/>
                <a:cs typeface="Nunito"/>
                <a:sym typeface="Nunito"/>
              </a:rPr>
              <a:t>Versatile: accepts different types of requests</a:t>
            </a:r>
            <a:endParaRPr sz="1200">
              <a:solidFill>
                <a:srgbClr val="595959"/>
              </a:solidFill>
              <a:latin typeface="Nunito"/>
              <a:ea typeface="Nunito"/>
              <a:cs typeface="Nunito"/>
              <a:sym typeface="Nunito"/>
            </a:endParaRPr>
          </a:p>
          <a:p>
            <a:pPr indent="-304800" lvl="0" marL="457200" rtl="0" algn="l">
              <a:lnSpc>
                <a:spcPct val="150000"/>
              </a:lnSpc>
              <a:spcBef>
                <a:spcPts val="0"/>
              </a:spcBef>
              <a:spcAft>
                <a:spcPts val="0"/>
              </a:spcAft>
              <a:buClr>
                <a:srgbClr val="595959"/>
              </a:buClr>
              <a:buSzPts val="1200"/>
              <a:buFont typeface="Nunito"/>
              <a:buChar char="●"/>
            </a:pPr>
            <a:r>
              <a:rPr lang="en" sz="1200">
                <a:solidFill>
                  <a:srgbClr val="595959"/>
                </a:solidFill>
                <a:latin typeface="Nunito"/>
                <a:ea typeface="Nunito"/>
                <a:cs typeface="Nunito"/>
                <a:sym typeface="Nunito"/>
              </a:rPr>
              <a:t>Fault tolerant: fail gracefully, self heal, how to handle errors and exceptions. Instead of stopping the crew, return the error to LLM and let it handle it, maybe it provided the wrong input format</a:t>
            </a:r>
            <a:endParaRPr sz="1200">
              <a:solidFill>
                <a:srgbClr val="595959"/>
              </a:solidFill>
              <a:latin typeface="Nunito"/>
              <a:ea typeface="Nunito"/>
              <a:cs typeface="Nunito"/>
              <a:sym typeface="Nunito"/>
            </a:endParaRPr>
          </a:p>
          <a:p>
            <a:pPr indent="-304800" lvl="0" marL="457200" rtl="0" algn="l">
              <a:lnSpc>
                <a:spcPct val="150000"/>
              </a:lnSpc>
              <a:spcBef>
                <a:spcPts val="0"/>
              </a:spcBef>
              <a:spcAft>
                <a:spcPts val="0"/>
              </a:spcAft>
              <a:buClr>
                <a:srgbClr val="595959"/>
              </a:buClr>
              <a:buSzPts val="1200"/>
              <a:buFont typeface="Nunito"/>
              <a:buChar char="●"/>
            </a:pPr>
            <a:r>
              <a:rPr lang="en" sz="1200">
                <a:solidFill>
                  <a:srgbClr val="595959"/>
                </a:solidFill>
                <a:latin typeface="Nunito"/>
                <a:ea typeface="Nunito"/>
                <a:cs typeface="Nunito"/>
                <a:sym typeface="Nunito"/>
              </a:rPr>
              <a:t>Caching: prevents unnecessary requests from happening, saves tool with set of argos (across agents, indep from agent if same tool and same argos) saves exec time, stay within rate limits (api calls)</a:t>
            </a:r>
            <a:endParaRPr sz="1200">
              <a:solidFill>
                <a:srgbClr val="595959"/>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60ef7c1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60ef7c1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Give weather example</a:t>
            </a:r>
            <a:endParaRPr sz="1200">
              <a:solidFill>
                <a:srgbClr val="595959"/>
              </a:solidFill>
            </a:endParaRPr>
          </a:p>
          <a:p>
            <a:pPr indent="0" lvl="0" marL="0" rtl="0" algn="l">
              <a:lnSpc>
                <a:spcPct val="115000"/>
              </a:lnSpc>
              <a:spcBef>
                <a:spcPts val="1200"/>
              </a:spcBef>
              <a:spcAft>
                <a:spcPts val="0"/>
              </a:spcAft>
              <a:buNone/>
            </a:pPr>
            <a:r>
              <a:rPr lang="en" sz="1500">
                <a:solidFill>
                  <a:srgbClr val="242424"/>
                </a:solidFill>
                <a:highlight>
                  <a:srgbClr val="FFFFFF"/>
                </a:highlight>
                <a:latin typeface="Georgia"/>
                <a:ea typeface="Georgia"/>
                <a:cs typeface="Georgia"/>
                <a:sym typeface="Georgia"/>
              </a:rPr>
              <a:t>Agents can utilize any of the above reasoning techniques. Basically, what these frameworks will do is to force the LM to think step by step, carefully considering the available information and taking the most appropriate actions based on that reasoning.</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60ef7c17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60ef7c17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What we see in this example:</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Agents iterate through a loop until the objective is fulfilled:</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Alfred’s process is cyclical. It starts with a thought, then acts by calling a tool, and finally observes the outcome. If the observation had indicated an error or incomplete data, Alfred could have re-entered the cycle to correct its approach.</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Tool Integration:</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The ability to call a tool (like a weather API) enables Alfred to go beyond static knowledge and retrieve real-time data, an essential aspect of many AI Agents.</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Dynamic Adaptation:</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Each cycle allows the agent to incorporate fresh information (observations) into its reasoning (thought), ensuring that the final answer is well-informed and accurate.</a:t>
            </a:r>
            <a:endParaRPr sz="785">
              <a:solidFill>
                <a:srgbClr val="595959"/>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0"/>
              </a:spcBef>
              <a:spcAft>
                <a:spcPts val="1200"/>
              </a:spcAft>
              <a:buClr>
                <a:schemeClr val="dk1"/>
              </a:buClr>
              <a:buSzPts val="1100"/>
              <a:buFont typeface="Arial"/>
              <a:buNone/>
            </a:pPr>
            <a:r>
              <a:rPr lang="en" sz="1200">
                <a:solidFill>
                  <a:srgbClr val="595959"/>
                </a:solidFill>
                <a:latin typeface="Nunito"/>
                <a:ea typeface="Nunito"/>
                <a:cs typeface="Nunito"/>
                <a:sym typeface="Nunito"/>
              </a:rPr>
              <a:t>This allows the model to consider sub-steps in more detail, which in general leads to less errors than trying to generate the final solution directly.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60ef7c1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60ef7c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unito"/>
              <a:buChar char="-"/>
            </a:pPr>
            <a:r>
              <a:rPr lang="en">
                <a:latin typeface="Nunito"/>
                <a:ea typeface="Nunito"/>
                <a:cs typeface="Nunito"/>
                <a:sym typeface="Nunito"/>
              </a:rPr>
              <a:t>A single-agent approach can make sense at first (i.e., one AI agent that can do everything from navigating a browser to dealing with file operations). Over time though, as the tasks become more complex and the number of tools grow larger, our single-agent approach will start to be challenging.</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When we start automating multiple distinct subtasks such as data extraction or report generation, it might be time to start separating responsibilities. By using multiple AI agents, where each agent focuses on its own domain and toolkits, we can enhance the clarity and quality of our solution. Not only does this allow the agent to become more effective, but it also eases the development of the agents themselves.</a:t>
            </a:r>
            <a:endParaRPr>
              <a:latin typeface="Nunito"/>
              <a:ea typeface="Nunito"/>
              <a:cs typeface="Nunito"/>
              <a:sym typeface="Nunito"/>
            </a:endParaRPr>
          </a:p>
          <a:p>
            <a:pPr indent="-304800" lvl="0" marL="457200" rtl="0" algn="l">
              <a:lnSpc>
                <a:spcPct val="115000"/>
              </a:lnSpc>
              <a:spcBef>
                <a:spcPts val="0"/>
              </a:spcBef>
              <a:spcAft>
                <a:spcPts val="0"/>
              </a:spcAft>
              <a:buClr>
                <a:srgbClr val="595959"/>
              </a:buClr>
              <a:buSzPts val="1200"/>
              <a:buFont typeface="Nunito"/>
              <a:buChar char="-"/>
            </a:pPr>
            <a:r>
              <a:rPr lang="en" sz="1200">
                <a:solidFill>
                  <a:srgbClr val="595959"/>
                </a:solidFill>
                <a:latin typeface="Nunito"/>
                <a:ea typeface="Nunito"/>
                <a:cs typeface="Nunito"/>
                <a:sym typeface="Nunito"/>
              </a:rPr>
              <a:t>Too many tools: The agent gets confused on which tools to use and/or when.</a:t>
            </a:r>
            <a:r>
              <a:rPr lang="en" sz="1200">
                <a:solidFill>
                  <a:schemeClr val="dk1"/>
                </a:solidFill>
              </a:rPr>
              <a:t> Large number of tools with different scopes: If your agent handles file I/O, database queries, data analysis, and visualizations, it may be too broad. Splitting agents by specific domains helps simplify the context and reduce agent and developer confusion.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Also that would increase the context window. </a:t>
            </a:r>
            <a:r>
              <a:rPr lang="en" sz="1200">
                <a:solidFill>
                  <a:srgbClr val="595959"/>
                </a:solidFill>
                <a:latin typeface="Nunito"/>
                <a:ea typeface="Nunito"/>
                <a:cs typeface="Nunito"/>
                <a:sym typeface="Nunito"/>
              </a:rPr>
              <a:t>Too much context: The agent’s increasingly large context windows contain too many tools.</a:t>
            </a:r>
            <a:endParaRPr sz="1200">
              <a:solidFill>
                <a:schemeClr val="dk1"/>
              </a:solidFill>
            </a:endParaRPr>
          </a:p>
          <a:p>
            <a:pPr indent="-298450" lvl="0" marL="457200" rtl="0" algn="l">
              <a:spcBef>
                <a:spcPts val="0"/>
              </a:spcBef>
              <a:spcAft>
                <a:spcPts val="0"/>
              </a:spcAft>
              <a:buSzPts val="1100"/>
              <a:buFont typeface="Nunito"/>
              <a:buChar char="-"/>
            </a:pPr>
            <a:r>
              <a:rPr lang="en" sz="1200">
                <a:solidFill>
                  <a:schemeClr val="dk1"/>
                </a:solidFill>
              </a:rPr>
              <a:t>2. Performance and reliability issues When a single agent becomes too large or complex, it may start to choose the wrong tools or fail tasks due to overly broad contexts. </a:t>
            </a:r>
            <a:r>
              <a:rPr lang="en" sz="1200">
                <a:solidFill>
                  <a:srgbClr val="595959"/>
                </a:solidFill>
                <a:latin typeface="Nunito"/>
                <a:ea typeface="Nunito"/>
                <a:cs typeface="Nunito"/>
                <a:sym typeface="Nunito"/>
              </a:rPr>
              <a:t>Too many mistakes: The agent starts to produce suboptimal or incorrect results due to overly broad responsibilities.</a:t>
            </a:r>
            <a:endParaRPr sz="1200">
              <a:solidFill>
                <a:schemeClr val="dk1"/>
              </a:solidFill>
            </a:endParaRPr>
          </a:p>
          <a:p>
            <a:pPr indent="-298450" lvl="0" marL="457200" rtl="0" algn="l">
              <a:spcBef>
                <a:spcPts val="0"/>
              </a:spcBef>
              <a:spcAft>
                <a:spcPts val="0"/>
              </a:spcAft>
              <a:buSzPts val="1100"/>
              <a:buFont typeface="Nunito"/>
              <a:buChar char="-"/>
            </a:pPr>
            <a:r>
              <a:rPr lang="en" sz="1200">
                <a:solidFill>
                  <a:schemeClr val="dk1"/>
                </a:solidFill>
              </a:rPr>
              <a:t>3. Complexity</a:t>
            </a:r>
            <a:endParaRPr sz="1200">
              <a:solidFill>
                <a:schemeClr val="dk1"/>
              </a:solidFill>
            </a:endParaRPr>
          </a:p>
          <a:p>
            <a:pPr indent="-298450" lvl="0" marL="457200" rtl="0" algn="l">
              <a:spcBef>
                <a:spcPts val="0"/>
              </a:spcBef>
              <a:spcAft>
                <a:spcPts val="0"/>
              </a:spcAft>
              <a:buSzPts val="1100"/>
              <a:buFont typeface="Nunito"/>
              <a:buChar char="-"/>
            </a:pPr>
            <a:r>
              <a:rPr lang="en" sz="1200">
                <a:solidFill>
                  <a:schemeClr val="dk1"/>
                </a:solidFill>
              </a:rPr>
              <a:t>Having distinct agents keeps responsibilities focused and manageable. For example, a “DatabaseAgent” that only queries data is simpler to read and write (as well as more reliable) than a general-purpose single agent doing it all.</a:t>
            </a:r>
            <a:endParaRPr sz="1200">
              <a:solidFill>
                <a:schemeClr val="dk1"/>
              </a:solidFill>
            </a:endParaRPr>
          </a:p>
          <a:p>
            <a:pPr indent="-298450" lvl="0" marL="457200" rtl="0" algn="l">
              <a:spcBef>
                <a:spcPts val="0"/>
              </a:spcBef>
              <a:spcAft>
                <a:spcPts val="0"/>
              </a:spcAft>
              <a:buSzPts val="1100"/>
              <a:buFont typeface="Nunito"/>
              <a:buChar char="-"/>
            </a:pPr>
            <a:r>
              <a:t/>
            </a:r>
            <a:endParaRPr>
              <a:latin typeface="Nunito"/>
              <a:ea typeface="Nunito"/>
              <a:cs typeface="Nunito"/>
              <a:sym typeface="Nuni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60ef7c17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60ef7c17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extra Agent here which is an orchestrator agent</a:t>
            </a:r>
            <a:endParaRPr>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rPr>
              <a:t>Built on top of one agent. One agent can task another agent with another task</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You can have each agent customized to a single thing and do it well, one researcher and another writer for example</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You can use different LLMs for different agents</a:t>
            </a:r>
            <a:endParaRPr>
              <a:solidFill>
                <a:srgbClr val="595959"/>
              </a:solidFill>
            </a:endParaRPr>
          </a:p>
          <a:p>
            <a:pPr indent="0" lvl="0" marL="0" rtl="0" algn="l">
              <a:lnSpc>
                <a:spcPct val="115000"/>
              </a:lnSpc>
              <a:spcBef>
                <a:spcPts val="1200"/>
              </a:spcBef>
              <a:spcAft>
                <a:spcPts val="0"/>
              </a:spcAft>
              <a:buNone/>
            </a:pPr>
            <a:r>
              <a:rPr lang="en">
                <a:solidFill>
                  <a:srgbClr val="595959"/>
                </a:solidFill>
              </a:rPr>
              <a:t>=&gt; better results </a:t>
            </a:r>
            <a:endParaRPr>
              <a:solidFill>
                <a:srgbClr val="595959"/>
              </a:solidFill>
            </a:endParaRPr>
          </a:p>
          <a:p>
            <a:pPr indent="0" lvl="0" marL="0" rtl="0" algn="l">
              <a:lnSpc>
                <a:spcPct val="115000"/>
              </a:lnSpc>
              <a:spcBef>
                <a:spcPts val="1200"/>
              </a:spcBef>
              <a:spcAft>
                <a:spcPts val="0"/>
              </a:spcAft>
              <a:buNone/>
            </a:pPr>
            <a:r>
              <a:rPr lang="en">
                <a:solidFill>
                  <a:srgbClr val="595959"/>
                </a:solidFill>
              </a:rPr>
              <a:t>Benefits:</a:t>
            </a:r>
            <a:endParaRPr>
              <a:solidFill>
                <a:srgbClr val="595959"/>
              </a:solidFill>
            </a:endParaRPr>
          </a:p>
          <a:p>
            <a:pPr indent="-304800" lvl="0" marL="457200" rtl="0" algn="l">
              <a:spcBef>
                <a:spcPts val="1200"/>
              </a:spcBef>
              <a:spcAft>
                <a:spcPts val="0"/>
              </a:spcAft>
              <a:buClr>
                <a:schemeClr val="dk1"/>
              </a:buClr>
              <a:buSzPts val="1200"/>
              <a:buChar char="●"/>
            </a:pPr>
            <a:r>
              <a:rPr lang="en" sz="1200">
                <a:solidFill>
                  <a:schemeClr val="dk1"/>
                </a:solidFill>
              </a:rPr>
              <a:t>Increased capabilities: Dividing workloads between multiple agents allows AI to find solutions to increasing complex problems.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Enhanced specialization: With each agent tuned to a specific domain, tasks become more focused and consistent.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Scalability: Multi-agent AI systems can easily add new agents as the need arises, avoiding overloading a single agent.</a:t>
            </a:r>
            <a:endParaRPr>
              <a:solidFill>
                <a:srgbClr val="595959"/>
              </a:solidFill>
            </a:endParaRPr>
          </a:p>
          <a:p>
            <a:pPr indent="0" lvl="0" marL="0" rtl="0" algn="l">
              <a:lnSpc>
                <a:spcPct val="115000"/>
              </a:lnSpc>
              <a:spcBef>
                <a:spcPts val="0"/>
              </a:spcBef>
              <a:spcAft>
                <a:spcPts val="0"/>
              </a:spcAft>
              <a:buNone/>
            </a:pPr>
            <a:r>
              <a:t/>
            </a:r>
            <a:endParaRPr>
              <a:solidFill>
                <a:srgbClr val="595959"/>
              </a:solidFill>
            </a:endParaRPr>
          </a:p>
          <a:p>
            <a:pPr indent="0" lvl="0" marL="0" rtl="0" algn="l">
              <a:spcBef>
                <a:spcPts val="1200"/>
              </a:spcBef>
              <a:spcAft>
                <a:spcPts val="0"/>
              </a:spcAft>
              <a:buNone/>
            </a:pPr>
            <a:r>
              <a:rPr lang="en" sz="1200">
                <a:solidFill>
                  <a:schemeClr val="dk1"/>
                </a:solidFill>
              </a:rPr>
              <a:t>Of course, some of these benefits bring added responsibilities that practitioners should be aware of.</a:t>
            </a:r>
            <a:endParaRPr sz="1200">
              <a:solidFill>
                <a:schemeClr val="dk1"/>
              </a:solidFill>
            </a:endParaRPr>
          </a:p>
          <a:p>
            <a:pPr indent="0" lvl="0" marL="0" rtl="0" algn="l">
              <a:spcBef>
                <a:spcPts val="0"/>
              </a:spcBef>
              <a:spcAft>
                <a:spcPts val="0"/>
              </a:spcAft>
              <a:buNone/>
            </a:pPr>
            <a:r>
              <a:rPr lang="en" sz="1200">
                <a:solidFill>
                  <a:schemeClr val="dk1"/>
                </a:solidFill>
              </a:rPr>
              <a:t>Challenges of Multi-Agent Systems</a:t>
            </a:r>
            <a:endParaRPr sz="1200">
              <a:solidFill>
                <a:schemeClr val="dk1"/>
              </a:solidFill>
            </a:endParaRPr>
          </a:p>
          <a:p>
            <a:pPr indent="0" lvl="0" marL="0" rtl="0" algn="l">
              <a:spcBef>
                <a:spcPts val="0"/>
              </a:spcBef>
              <a:spcAft>
                <a:spcPts val="0"/>
              </a:spcAft>
              <a:buNone/>
            </a:pPr>
            <a:r>
              <a:rPr lang="en" sz="1200">
                <a:solidFill>
                  <a:schemeClr val="dk1"/>
                </a:solidFill>
              </a:rPr>
              <a:t>As for the challenges of orchestrating multiple agents, the following are worth keeping top of mind: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Cost: As more agents are involved and more LLM calls are created, the cost associated with completing the goal will increase.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Debugging complexity: As multiple agents are incorporated, knowing where things are breaking can become difficult.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Clear boundaries: As more tools are added to more agents, knowing when to increase or decrease one agent over the other can become muddied.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Overhead: The developer is ultimately responsible for identifying where an agent would work best.</a:t>
            </a:r>
            <a:endParaRPr sz="1200">
              <a:solidFill>
                <a:schemeClr val="dk1"/>
              </a:solidFill>
            </a:endParaRPr>
          </a:p>
          <a:p>
            <a:pPr indent="0" lvl="0" marL="0" rtl="0" algn="l">
              <a:lnSpc>
                <a:spcPct val="115000"/>
              </a:lnSpc>
              <a:spcBef>
                <a:spcPts val="0"/>
              </a:spcBef>
              <a:spcAft>
                <a:spcPts val="1200"/>
              </a:spcAft>
              <a:buClr>
                <a:schemeClr val="dk1"/>
              </a:buClr>
              <a:buSzPts val="1100"/>
              <a:buFont typeface="Arial"/>
              <a:buNone/>
            </a:pPr>
            <a:r>
              <a:t/>
            </a:r>
            <a:endParaRPr>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60ef7c1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60ef7c1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Role Playing: use specific keywords in the role, backstory, goals</a:t>
            </a:r>
            <a:endParaRPr/>
          </a:p>
          <a:p>
            <a:pPr indent="-298450" lvl="0" marL="457200" rtl="0" algn="l">
              <a:spcBef>
                <a:spcPts val="0"/>
              </a:spcBef>
              <a:spcAft>
                <a:spcPts val="0"/>
              </a:spcAft>
              <a:buSzPts val="1100"/>
              <a:buChar char="-"/>
            </a:pPr>
            <a:r>
              <a:rPr lang="en"/>
              <a:t>Focus: if you mix things too much, your models can lose important information -&gt; hallucination </a:t>
            </a:r>
            <a:endParaRPr/>
          </a:p>
          <a:p>
            <a:pPr indent="-298450" lvl="0" marL="457200" rtl="0" algn="l">
              <a:spcBef>
                <a:spcPts val="0"/>
              </a:spcBef>
              <a:spcAft>
                <a:spcPts val="0"/>
              </a:spcAft>
              <a:buSzPts val="1100"/>
              <a:buChar char="-"/>
            </a:pPr>
            <a:r>
              <a:rPr lang="en"/>
              <a:t>Tools: less is more, too many tools and they’ll have a hard time choosing</a:t>
            </a:r>
            <a:endParaRPr/>
          </a:p>
          <a:p>
            <a:pPr indent="-298450" lvl="0" marL="457200" rtl="0" algn="l">
              <a:spcBef>
                <a:spcPts val="0"/>
              </a:spcBef>
              <a:spcAft>
                <a:spcPts val="0"/>
              </a:spcAft>
              <a:buSzPts val="1100"/>
              <a:buChar char="-"/>
            </a:pPr>
            <a:r>
              <a:rPr lang="en"/>
              <a:t>Cooeperation</a:t>
            </a:r>
            <a:endParaRPr/>
          </a:p>
          <a:p>
            <a:pPr indent="-298450" lvl="0" marL="457200" rtl="0" algn="l">
              <a:spcBef>
                <a:spcPts val="0"/>
              </a:spcBef>
              <a:spcAft>
                <a:spcPts val="0"/>
              </a:spcAft>
              <a:buSzPts val="1100"/>
              <a:buChar char="-"/>
            </a:pPr>
            <a:r>
              <a:rPr lang="en"/>
              <a:t>Guardrails: prevents agents from derailing, so that it doesn’t suck on a loop and using the same tool (especialaly with less capable small models) and avoid hallucinations</a:t>
            </a:r>
            <a:endParaRPr/>
          </a:p>
          <a:p>
            <a:pPr indent="-298450" lvl="0" marL="457200" rtl="0" algn="l">
              <a:spcBef>
                <a:spcPts val="0"/>
              </a:spcBef>
              <a:spcAft>
                <a:spcPts val="0"/>
              </a:spcAft>
              <a:buSzPts val="1100"/>
              <a:buChar char="-"/>
            </a:pPr>
            <a:r>
              <a:rPr lang="en"/>
              <a:t>Memory: different types of memory and implementation: short term: during the crew and shared across agents (agent 1 have access to agent’s 2 memory thus learning from it), long term: stored in local DB, stays even after crew finishes, it would self-critic itself and use that knowledge to produce better future response, Entity memory</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e178a4b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e178a4b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solidFill>
                  <a:schemeClr val="dk1"/>
                </a:solidFill>
                <a:latin typeface="Nunito"/>
                <a:ea typeface="Nunito"/>
                <a:cs typeface="Nunito"/>
                <a:sym typeface="Nunito"/>
              </a:rPr>
              <a:t>Customer service:</a:t>
            </a:r>
            <a:r>
              <a:rPr lang="en" sz="1200" u="sng">
                <a:solidFill>
                  <a:schemeClr val="dk1"/>
                </a:solidFill>
                <a:latin typeface="Nunito"/>
                <a:ea typeface="Nunito"/>
                <a:cs typeface="Nunito"/>
                <a:sym typeface="Nunito"/>
                <a:hlinkClick r:id="rId2">
                  <a:extLst>
                    <a:ext uri="{A12FA001-AC4F-418D-AE19-62706E023703}">
                      <ahyp:hlinkClr val="tx"/>
                    </a:ext>
                  </a:extLst>
                </a:hlinkClick>
              </a:rPr>
              <a:t>AI agents can provide 24-hour support</a:t>
            </a:r>
            <a:r>
              <a:rPr lang="en" sz="1200">
                <a:solidFill>
                  <a:schemeClr val="dk1"/>
                </a:solidFill>
                <a:latin typeface="Nunito"/>
                <a:ea typeface="Nunito"/>
                <a:cs typeface="Nunito"/>
                <a:sym typeface="Nunito"/>
              </a:rPr>
              <a:t> while understanding natural language queries in both text and voice forms, resolving complex issues by taking action on behalf of the customer. Example: A call center operator or chatbot can automate workflow tasks such as connecting to internal systems like the CRM, checking to see if a customer request qualifies for a refund, or inputting data needed to start a return.</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Workflow optimization :AI agents for specific applications can help streamline how efficient a human is at using that tool. For example, AI co-pilots can help a user understand all the features of an application and automate how those features are used or suggest how a person can best use that tool.</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Agentic AI can help quickly create high-quality, personalized marketing content. Generative AI agents can save marketers </a:t>
            </a:r>
            <a:r>
              <a:rPr lang="en" sz="1200" u="sng">
                <a:solidFill>
                  <a:schemeClr val="dk1"/>
                </a:solidFill>
                <a:latin typeface="Nunito"/>
                <a:ea typeface="Nunito"/>
                <a:cs typeface="Nunito"/>
                <a:sym typeface="Nunito"/>
                <a:hlinkClick r:id="rId3">
                  <a:extLst>
                    <a:ext uri="{A12FA001-AC4F-418D-AE19-62706E023703}">
                      <ahyp:hlinkClr val="tx"/>
                    </a:ext>
                  </a:extLst>
                </a:hlinkClick>
              </a:rPr>
              <a:t>an average of three hours</a:t>
            </a:r>
            <a:r>
              <a:rPr lang="en" sz="1200">
                <a:solidFill>
                  <a:schemeClr val="dk1"/>
                </a:solidFill>
                <a:latin typeface="Nunito"/>
                <a:ea typeface="Nunito"/>
                <a:cs typeface="Nunito"/>
                <a:sym typeface="Nunito"/>
              </a:rPr>
              <a:t> per content piece, allowing them to focus on strategy and innovation. By streamlining content creation, businesses can stay competitive while improving customer engagement.</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t/>
            </a:r>
            <a:endParaRPr sz="1200">
              <a:solidFill>
                <a:schemeClr val="dk1"/>
              </a:solidFill>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e178a4b4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e178a4b4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The need for agent frameworks arises from the increasing complexity of AI applications, particularly those involving multiple agents working collaboratively to achieve a common goal.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Agentic frameworks are the building blocks for developing, deploying and managing AI agents. These software platforms have built-in features and functions that help streamline and speed up the process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Why use AI frameworks?</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a:latin typeface="Nunito"/>
                <a:ea typeface="Nunito"/>
                <a:cs typeface="Nunito"/>
                <a:sym typeface="Nunito"/>
              </a:rPr>
              <a:t>Orchestration and coordination</a:t>
            </a:r>
            <a:endParaRPr b="1">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Managing these interactions and ensuring they work harmoniously becomes increasingly difficult. Agent frameworks offer a structured environment that allows for the orchestration of agent activities, defining their roles and responsibilities, and improving communication.</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In multi-agent systems, an important aspect is the efficient allocation of tasks to the most suitable agents and managing shared resources effectively. Agent frameworks provide dynamic mechanisms for task allocation, resource negotiation, and conflict resolution.</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a:latin typeface="Nunito"/>
                <a:ea typeface="Nunito"/>
                <a:cs typeface="Nunito"/>
                <a:sym typeface="Nunito"/>
              </a:rPr>
              <a:t>Modularity and reusability</a:t>
            </a:r>
            <a:endParaRPr b="1">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Agent frameworks promote a modular approach to AI development, where agents are designed and implemented as independent components. This modularity allows for better code organization and enables the reuse of agent modules across various projects, thus simplifying the development and maintenance of complex systems. With this component-based structure, AI developers can focus on individual agents without disrupting the larger system</a:t>
            </a:r>
            <a:endParaRPr>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Seamless integration</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Evaluate agentic AI frameworks based on their compatibility with your existing tech stack. Check how well your choice of framework integrates with your current data sources, infrastructure and tools.</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However:</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These frameworks make it easy to get started by simplifying standard low-level tasks like calling LLMs, defining and parsing tools, and chaining calls together. However, they often create extra layers of abstraction that can obscure the underlying prompts ​​and responses, making them harder to debug. They can also make it tempting to add complexity when a simpler setup would suffice.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3e178a4b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3e178a4b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60ef7c1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60ef7c1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e178a4b4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e178a4b4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latin typeface="Nunito"/>
                <a:ea typeface="Nunito"/>
                <a:cs typeface="Nunito"/>
                <a:sym typeface="Nunito"/>
              </a:rPr>
              <a:t>Before, during, and after deploying AI Agents, having a proper system to evaluate your AI Agents is critical. This will ensure that your system is aligned with you and your users' goals.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60ef7c1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60ef7c1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e178a4b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e178a4b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latin typeface="Lora"/>
                <a:ea typeface="Lora"/>
                <a:cs typeface="Lora"/>
                <a:sym typeface="Lora"/>
              </a:rPr>
              <a:t>Intelligent agents are considered by many to be the ultimate goal of AI</a:t>
            </a:r>
            <a:endParaRPr sz="1200">
              <a:solidFill>
                <a:srgbClr val="111111"/>
              </a:solidFill>
              <a:highlight>
                <a:srgbClr val="FDFDFD"/>
              </a:highlight>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latin typeface="Lora"/>
                <a:ea typeface="Lora"/>
                <a:cs typeface="Lora"/>
                <a:sym typeface="Lora"/>
              </a:rPr>
              <a:t>The new capabilities of foundation models make it finally possible to develop autonomous, intelligent agents to act as our assistants, coworkers, and coaches. They can help us create a website, gather data, plan a trip, do market research, manage a customer account, automate data entry, prepare us for interviews, interview our candidates, negotiate a deal, etc. The possibilities seem endless, and the potential economic value of these agents is enormous.</a:t>
            </a:r>
            <a:endParaRPr sz="1200">
              <a:solidFill>
                <a:srgbClr val="111111"/>
              </a:solidFill>
              <a:highlight>
                <a:srgbClr val="FDFDFD"/>
              </a:highlight>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e178a4b4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e178a4b4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unito"/>
              <a:buChar char="-"/>
            </a:pPr>
            <a:r>
              <a:rPr lang="en">
                <a:latin typeface="Nunito"/>
                <a:ea typeface="Nunito"/>
                <a:cs typeface="Nunito"/>
                <a:sym typeface="Nunito"/>
              </a:rPr>
              <a:t>Gen AI: a type of artificial intelligence that can create new content, like text, images, music, or code, by learning patterns from existing data and then generating novel outputs based on those patterns</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An LLM is a type of AI model that excels at understanding and generating human language. They are trained on vast amounts of text data, allowing them to learn patterns, structure, and even nuance in language. These models typically consist of many millions of parameters.</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Most LLMs nowadays are built on the Transformer architecture—a deep learning architecture based on the “Attention” algorithm, that has gained significant interest since the release of BERT from Google in 2018.</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A “token” is the unit of information an LLM works with. You can think of a “token” as if it was a “word”, but for efficiency reasons LLMs don’t use whole words.</a:t>
            </a:r>
            <a:endParaRPr>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solidFill>
                  <a:srgbClr val="4A5565"/>
                </a:solidFill>
                <a:highlight>
                  <a:schemeClr val="lt1"/>
                </a:highlight>
                <a:latin typeface="Nunito"/>
                <a:ea typeface="Nunito"/>
                <a:cs typeface="Nunito"/>
                <a:sym typeface="Nunito"/>
              </a:rPr>
              <a:t>LLMs are said to be </a:t>
            </a:r>
            <a:r>
              <a:rPr lang="en" sz="1200">
                <a:solidFill>
                  <a:schemeClr val="dk1"/>
                </a:solidFill>
                <a:highlight>
                  <a:schemeClr val="lt1"/>
                </a:highlight>
                <a:latin typeface="Nunito"/>
                <a:ea typeface="Nunito"/>
                <a:cs typeface="Nunito"/>
                <a:sym typeface="Nunito"/>
              </a:rPr>
              <a:t>autoregressive</a:t>
            </a:r>
            <a:r>
              <a:rPr lang="en" sz="1200">
                <a:solidFill>
                  <a:srgbClr val="4A5565"/>
                </a:solidFill>
                <a:highlight>
                  <a:schemeClr val="lt1"/>
                </a:highlight>
                <a:latin typeface="Nunito"/>
                <a:ea typeface="Nunito"/>
                <a:cs typeface="Nunito"/>
                <a:sym typeface="Nunito"/>
              </a:rPr>
              <a:t>, meaning that </a:t>
            </a:r>
            <a:r>
              <a:rPr lang="en" sz="1200">
                <a:solidFill>
                  <a:schemeClr val="dk1"/>
                </a:solidFill>
                <a:highlight>
                  <a:schemeClr val="lt1"/>
                </a:highlight>
                <a:latin typeface="Nunito"/>
                <a:ea typeface="Nunito"/>
                <a:cs typeface="Nunito"/>
                <a:sym typeface="Nunito"/>
              </a:rPr>
              <a:t>the output from one pass becomes the input for the next one</a:t>
            </a:r>
            <a:r>
              <a:rPr lang="en" sz="1200">
                <a:solidFill>
                  <a:srgbClr val="4A5565"/>
                </a:solidFill>
                <a:highlight>
                  <a:schemeClr val="lt1"/>
                </a:highlight>
                <a:latin typeface="Nunito"/>
                <a:ea typeface="Nunito"/>
                <a:cs typeface="Nunito"/>
                <a:sym typeface="Nunito"/>
              </a:rPr>
              <a:t>. This loop continues until the model predicts the next token to be the EOS token, at which point the model can stop.</a:t>
            </a:r>
            <a:endParaRPr sz="1200">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Attention is all you need: A key aspect of the Transformer architecture is Attention. When predicting the next word, not every word in a sentence is equally important; words like “France” and “capital” in the sentence “The capital of France is …” carry the most meaning.</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t/>
            </a:r>
            <a:endParaRPr>
              <a:latin typeface="Nunito"/>
              <a:ea typeface="Nunito"/>
              <a:cs typeface="Nunito"/>
              <a:sym typeface="Nunito"/>
            </a:endParaRPr>
          </a:p>
          <a:p>
            <a:pPr indent="0" lvl="0" marL="0" rtl="0" algn="l">
              <a:lnSpc>
                <a:spcPct val="115000"/>
              </a:lnSpc>
              <a:spcBef>
                <a:spcPts val="1600"/>
              </a:spcBef>
              <a:spcAft>
                <a:spcPts val="1600"/>
              </a:spcAft>
              <a:buClr>
                <a:schemeClr val="dk1"/>
              </a:buClr>
              <a:buSzPts val="1100"/>
              <a:buFont typeface="Arial"/>
              <a:buNone/>
            </a:pPr>
            <a:r>
              <a:t/>
            </a:r>
            <a:endParaRPr sz="1200">
              <a:solidFill>
                <a:srgbClr val="4A5565"/>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e178a4b4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178a4b4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Prompting is the art and science of crafting inputs that guide AI models to produce desired outputs. Think of it as having a conversation with a highly capable assistant – the clarity and structure of your requests directly influence the quality of responses you receive.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The Anatomy of an Effective Prompt </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Creating effective prompts is essential for optimizing AI interactions, and it involves several key components: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 Clarity and Specificity.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Be precise: Do not just say things like “write about dogs”; instead, tell your writer exactly what you expect of him or her, such as “write an article of no less than 500 words on the training needs of German Shepherds.” This procedure clarifies the content pertinent to the instant requirement, thus helping the AI do the work.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Set Parameters: It is important to state your requirements for the format, the length of the output, and its tone and style. Doing so helps the AI better meet your expectations.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Provide Context: Adding concern context and providing additional information gives AI the rules for answering the question.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 Structure and Format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 Use Clear Headers: Break up complex instructions with sections and headers where possible. This makes it easier for the AI to comprehend what you want done and makes it more coherent.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 Break Down Tasks: When making complex instructions, enumeration of the procedures or the parts also helps the AI in that none of such parts may be left out.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Include Examples: Forcing examples of desired outputs can also help solve misunderstandings and serve as a guide for the AI, enhancing the quality of the outcomes produced.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 Context Control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Role Definition: Identify the viewpoint or the level of proficiency required in the output. For example, when a question is posed, phrasing the question in such a way as to the request for content from the viewpoint of ‘a veterinary expert’ forces the AI to respond to the query from that perspective.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Audience Specification: The AI can determine its audience, or who the output is for, whether beginners, professionals, or everyone in between, thus helping it choose how complex or simple the content should be. </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Purpose Clarification: To elaborate on the effect defined by the type of output, such as a blog post, a presentation, or educational material, it’s useful to explain how it will be used, which also improves relevance and efficiency.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60ef7c1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60ef7c1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1600"/>
              </a:spcAft>
              <a:buNone/>
            </a:pPr>
            <a:r>
              <a:t/>
            </a:r>
            <a:endParaRPr sz="1200">
              <a:solidFill>
                <a:srgbClr val="4A5565"/>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e178a4b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3e178a4b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https://www.datacamp.com/tutorial/crew-ai</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Why do we need agents? The example of interacting with a model and giving it feedback over time, that the user becomes a blocker</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latin typeface="Nunito"/>
                <a:ea typeface="Nunito"/>
                <a:cs typeface="Nunito"/>
                <a:sym typeface="Nunito"/>
              </a:rPr>
              <a:t>Unlike traditional </a:t>
            </a:r>
            <a:r>
              <a:rPr lang="en" u="sng">
                <a:solidFill>
                  <a:schemeClr val="hlink"/>
                </a:solidFill>
                <a:latin typeface="Nunito"/>
                <a:ea typeface="Nunito"/>
                <a:cs typeface="Nunito"/>
                <a:sym typeface="Nunito"/>
                <a:hlinkClick r:id="rId3"/>
              </a:rPr>
              <a:t>generative AI</a:t>
            </a:r>
            <a:r>
              <a:rPr lang="en">
                <a:latin typeface="Nunito"/>
                <a:ea typeface="Nunito"/>
                <a:cs typeface="Nunito"/>
                <a:sym typeface="Nunito"/>
              </a:rPr>
              <a:t> models that follow a basic “request-and-respond” framework, AI agents go beyond by orchestrating resources, collaborating with other agents and utilizing tools such as </a:t>
            </a:r>
            <a:r>
              <a:rPr lang="en" u="sng">
                <a:solidFill>
                  <a:schemeClr val="hlink"/>
                </a:solidFill>
                <a:latin typeface="Nunito"/>
                <a:ea typeface="Nunito"/>
                <a:cs typeface="Nunito"/>
                <a:sym typeface="Nunito"/>
                <a:hlinkClick r:id="rId4"/>
              </a:rPr>
              <a:t>large language models</a:t>
            </a:r>
            <a:r>
              <a:rPr lang="en">
                <a:latin typeface="Nunito"/>
                <a:ea typeface="Nunito"/>
                <a:cs typeface="Nunito"/>
                <a:sym typeface="Nunito"/>
              </a:rPr>
              <a:t> (LLMs), </a:t>
            </a:r>
            <a:r>
              <a:rPr lang="en" u="sng">
                <a:solidFill>
                  <a:schemeClr val="hlink"/>
                </a:solidFill>
                <a:latin typeface="Nunito"/>
                <a:ea typeface="Nunito"/>
                <a:cs typeface="Nunito"/>
                <a:sym typeface="Nunito"/>
                <a:hlinkClick r:id="rId5"/>
              </a:rPr>
              <a:t>retrieval augmented generation</a:t>
            </a:r>
            <a:r>
              <a:rPr lang="en">
                <a:latin typeface="Nunito"/>
                <a:ea typeface="Nunito"/>
                <a:cs typeface="Nunito"/>
                <a:sym typeface="Nunito"/>
              </a:rPr>
              <a:t> (RAG), </a:t>
            </a:r>
            <a:r>
              <a:rPr lang="en" u="sng">
                <a:solidFill>
                  <a:schemeClr val="hlink"/>
                </a:solidFill>
                <a:latin typeface="Nunito"/>
                <a:ea typeface="Nunito"/>
                <a:cs typeface="Nunito"/>
                <a:sym typeface="Nunito"/>
                <a:hlinkClick r:id="rId6"/>
              </a:rPr>
              <a:t>vector databases</a:t>
            </a:r>
            <a:r>
              <a:rPr lang="en">
                <a:latin typeface="Nunito"/>
                <a:ea typeface="Nunito"/>
                <a:cs typeface="Nunito"/>
                <a:sym typeface="Nunito"/>
              </a:rPr>
              <a:t>, APIs, frameworks, and high-level programming languages like Python.</a:t>
            </a:r>
            <a:endParaRPr>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latin typeface="Nunito"/>
                <a:ea typeface="Nunito"/>
                <a:cs typeface="Nunito"/>
                <a:sym typeface="Nunito"/>
              </a:rPr>
              <a:t>Unlike LLMs, which are limited to responding, AI agents go beyond mere understanding — they take action. They are equipped to not only make decisions but also carry out tasks autonomously. For instance, while an LLM might help you brainstorm a travel itinerary, an AI agent will go a step further: booking your flights, comparing hotel prices, and scheduling your transportation without needing explicit commands for each step.</a:t>
            </a:r>
            <a:endParaRPr>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Agents </a:t>
            </a:r>
            <a:r>
              <a:rPr lang="en">
                <a:latin typeface="Nunito"/>
                <a:ea typeface="Nunito"/>
                <a:cs typeface="Nunito"/>
                <a:sym typeface="Nunito"/>
              </a:rPr>
              <a:t>can interpret user instructions, maintain context in conversations, define a plan and decide which tools to use.</a:t>
            </a:r>
            <a:endParaRPr>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When building applications with LLMs, we recommend finding the simplest solution possible, and only increasing complexity when needed. This might mean not building agentic systems at all. Agentic systems often trade latency and cost for better task performance, and you should consider when this tradeoff makes sense.</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When to use agents: Agents can be used for open-ended problems where it’s difficult or impossible to predict the required number of steps, and where you can’t hardcode a fixed path. The LLM will potentially operate for many turns, and you must have some level of trust in its decision-making. Agents' autonomy makes them ideal for scaling tasks in trusted environments.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e178a4b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e178a4b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An agent is anything that can perceive its environment and act upon that environment. Artificial Intelligence: A Modern Approach (1995) defines an agent as anything that can be viewed as perceiving its environment through sensors and acting upon that environment through actuators.</a:t>
            </a:r>
            <a:endParaRPr sz="1200">
              <a:solidFill>
                <a:srgbClr val="111111"/>
              </a:solidFill>
              <a:highlight>
                <a:srgbClr val="FDFDFD"/>
              </a:highlight>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Agents vs workflows</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Workflows are systems where LLMs and tools are orchestrated through predefined code paths.</a:t>
            </a:r>
            <a:endParaRPr>
              <a:latin typeface="Nunito"/>
              <a:ea typeface="Nunito"/>
              <a:cs typeface="Nunito"/>
              <a:sym typeface="Nunito"/>
            </a:endParaRPr>
          </a:p>
          <a:p>
            <a:pPr indent="-298450" lvl="0" marL="457200" rtl="0" algn="l">
              <a:spcBef>
                <a:spcPts val="0"/>
              </a:spcBef>
              <a:spcAft>
                <a:spcPts val="0"/>
              </a:spcAft>
              <a:buSzPts val="1100"/>
              <a:buFont typeface="Nunito"/>
              <a:buChar char="●"/>
            </a:pPr>
            <a:r>
              <a:rPr lang="en">
                <a:latin typeface="Nunito"/>
                <a:ea typeface="Nunito"/>
                <a:cs typeface="Nunito"/>
                <a:sym typeface="Nunito"/>
              </a:rPr>
              <a:t>Agents, on the other hand, are systems where LLMs dynamically direct their own processes and tool usage, maintaining control over how they accomplish tasks.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lnSpc>
                <a:spcPct val="115000"/>
              </a:lnSpc>
              <a:spcBef>
                <a:spcPts val="0"/>
              </a:spcBef>
              <a:spcAft>
                <a:spcPts val="1200"/>
              </a:spcAft>
              <a:buNone/>
            </a:pPr>
            <a:r>
              <a:rPr lang="en">
                <a:solidFill>
                  <a:srgbClr val="595959"/>
                </a:solidFill>
                <a:latin typeface="Nunito"/>
                <a:ea typeface="Nunito"/>
                <a:cs typeface="Nunito"/>
                <a:sym typeface="Nunito"/>
              </a:rPr>
              <a:t>Agentic architecture enables AI agents to act with a degree of autonomy and make decisions based on goals without the constant need for human input.</a:t>
            </a:r>
            <a:r>
              <a:rPr baseline="30000" lang="en" u="sng">
                <a:solidFill>
                  <a:srgbClr val="0097A7"/>
                </a:solidFill>
                <a:latin typeface="Nunito"/>
                <a:ea typeface="Nunito"/>
                <a:cs typeface="Nunito"/>
                <a:sym typeface="Nunito"/>
                <a:hlinkClick r:id="rId2">
                  <a:extLst>
                    <a:ext uri="{A12FA001-AC4F-418D-AE19-62706E023703}">
                      <ahyp:hlinkClr val="tx"/>
                    </a:ext>
                  </a:extLst>
                </a:hlinkClick>
              </a:rPr>
              <a:t>3</a:t>
            </a:r>
            <a:r>
              <a:rPr lang="en">
                <a:solidFill>
                  <a:srgbClr val="595959"/>
                </a:solidFill>
                <a:latin typeface="Nunito"/>
                <a:ea typeface="Nunito"/>
                <a:cs typeface="Nunito"/>
                <a:sym typeface="Nunito"/>
              </a:rPr>
              <a:t> </a:t>
            </a:r>
            <a:endParaRPr>
              <a:latin typeface="Nunito"/>
              <a:ea typeface="Nunito"/>
              <a:cs typeface="Nunito"/>
              <a:sym typeface="Nuni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60ef7c1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60ef7c1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latin typeface="Nunito"/>
                <a:ea typeface="Nunito"/>
                <a:cs typeface="Nunito"/>
                <a:sym typeface="Nunito"/>
              </a:rPr>
              <a:t>Step-By-Step Process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1. User or Machine Request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A user, or even another agent or system, initiates the agent’s workflow by requesting an analysis of sales data and a visual representation. The agent processes this input and decomposes it into actionable steps.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2. The LLM: Understanding the Task</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LLM acts as the brain of the AI agent. It interprets the user’s prompt to understand the task requirements, such as: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Retrieving data from database.</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Performing data analysis.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Creating a visual graph.</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LLM determines: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What information it already has.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What additional data or tools it needs.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A step-by-step plan to fulfill the task.</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3. Planning Module: Task Breakdown</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planning module divides the task into specific actions: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Fetch: Retrieve the latest sales data from the company database.</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Analyze: Apply appropriate algorithms to identify trends and insights.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Visualize: Generate a graph to present the results.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4. Memory Module: Providing Context</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memory module ensures context is preserved for efficient task execution:</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Short-term memory: Tracks the context of the current workflow, such as similar tasks requested last quarter, to streamline the process.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Long-term memory: Retains historical knowledge, like the database location or preferred analysis methods, enabling deeper contextual understanding.</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5. Tool Integration: Performing the Task</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agent core orchestrates external tools to complete each step: </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APIs: Retrieve raw sales data.</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Machine learning algorithms: Analyze data for trends and patterns.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Code interpreter: Generates the graph based on the analysis results.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Step 6. Reasoning and Reflection: Improving Outcomes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Throughout the process, the agent applies reasoning to refine its workflow and enhance accuracy. This includes: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Evaluating the effectiveness of each action.</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Ensuring efficient use of tools and resources.</a:t>
            </a:r>
            <a:endParaRPr>
              <a:solidFill>
                <a:schemeClr val="dk1"/>
              </a:solidFill>
              <a:latin typeface="Nunito"/>
              <a:ea typeface="Nunito"/>
              <a:cs typeface="Nunito"/>
              <a:sym typeface="Nunito"/>
            </a:endParaRPr>
          </a:p>
          <a:p>
            <a:pPr indent="-228600" lvl="0" marL="457200" rtl="0" algn="l">
              <a:spcBef>
                <a:spcPts val="0"/>
              </a:spcBef>
              <a:spcAft>
                <a:spcPts val="0"/>
              </a:spcAft>
              <a:buClr>
                <a:schemeClr val="dk1"/>
              </a:buClr>
              <a:buSzPts val="1100"/>
              <a:buFont typeface="Nunito"/>
              <a:buNone/>
            </a:pPr>
            <a:r>
              <a:rPr lang="en">
                <a:solidFill>
                  <a:schemeClr val="dk1"/>
                </a:solidFill>
                <a:latin typeface="Nunito"/>
                <a:ea typeface="Nunito"/>
                <a:cs typeface="Nunito"/>
                <a:sym typeface="Nunito"/>
              </a:rPr>
              <a:t>Learning from user feedback to enhance future tasks.</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For example, if the generated graph needs refinement, the agent adapts its approach to deliver better results in subsequent workflows.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228600" lvl="1" marL="914400" rtl="0" algn="l">
              <a:spcBef>
                <a:spcPts val="0"/>
              </a:spcBef>
              <a:spcAft>
                <a:spcPts val="0"/>
              </a:spcAft>
              <a:buSzPts val="1100"/>
              <a:buFont typeface="Nunito"/>
              <a:buNone/>
            </a:pPr>
            <a:r>
              <a:t/>
            </a:r>
            <a:endParaRPr>
              <a:latin typeface="Nunito"/>
              <a:ea typeface="Nunito"/>
              <a:cs typeface="Nunito"/>
              <a:sym typeface="Nuni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87558" y="28899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AI Agents: The New Era of Artificial Intelligence</a:t>
            </a:r>
            <a:endParaRPr b="1">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124" name="Google Shape;124;p22"/>
          <p:cNvSpPr txBox="1"/>
          <p:nvPr>
            <p:ph idx="1" type="body"/>
          </p:nvPr>
        </p:nvSpPr>
        <p:spPr>
          <a:xfrm>
            <a:off x="311700" y="1152475"/>
            <a:ext cx="4632900" cy="96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Tools allow the agent to connect with the external world.</a:t>
            </a:r>
            <a:endParaRPr b="1" sz="1200">
              <a:solidFill>
                <a:schemeClr val="dk1"/>
              </a:solidFill>
              <a:latin typeface="Nunito"/>
              <a:ea typeface="Nunito"/>
              <a:cs typeface="Nunito"/>
              <a:sym typeface="Nunito"/>
            </a:endParaRPr>
          </a:p>
          <a:p>
            <a:pPr indent="0" lvl="0" marL="0" rtl="0" algn="l">
              <a:spcBef>
                <a:spcPts val="1200"/>
              </a:spcBef>
              <a:spcAft>
                <a:spcPts val="1200"/>
              </a:spcAft>
              <a:buClr>
                <a:schemeClr val="dk1"/>
              </a:buClr>
              <a:buSzPts val="1100"/>
              <a:buFont typeface="Arial"/>
              <a:buNone/>
            </a:pPr>
            <a:r>
              <a:rPr lang="en" sz="1200">
                <a:solidFill>
                  <a:schemeClr val="dk1"/>
                </a:solidFill>
                <a:latin typeface="Nunito"/>
                <a:ea typeface="Nunito"/>
                <a:cs typeface="Nunito"/>
                <a:sym typeface="Nunito"/>
              </a:rPr>
              <a:t>A tool usually as simple as a function definition or an API call</a:t>
            </a:r>
            <a:endParaRPr sz="1200">
              <a:solidFill>
                <a:schemeClr val="dk1"/>
              </a:solidFill>
              <a:latin typeface="Nunito"/>
              <a:ea typeface="Nunito"/>
              <a:cs typeface="Nunito"/>
              <a:sym typeface="Nunito"/>
            </a:endParaRPr>
          </a:p>
        </p:txBody>
      </p:sp>
      <p:pic>
        <p:nvPicPr>
          <p:cNvPr id="125" name="Google Shape;125;p22" title="1_Y_gQj0M11zwUmZQ8wtaxvg.png"/>
          <p:cNvPicPr preferRelativeResize="0"/>
          <p:nvPr/>
        </p:nvPicPr>
        <p:blipFill>
          <a:blip r:embed="rId3">
            <a:alphaModFix/>
          </a:blip>
          <a:stretch>
            <a:fillRect/>
          </a:stretch>
        </p:blipFill>
        <p:spPr>
          <a:xfrm>
            <a:off x="4789375" y="1062925"/>
            <a:ext cx="3990000" cy="3257550"/>
          </a:xfrm>
          <a:prstGeom prst="rect">
            <a:avLst/>
          </a:prstGeom>
          <a:noFill/>
          <a:ln>
            <a:noFill/>
          </a:ln>
        </p:spPr>
      </p:pic>
      <p:sp>
        <p:nvSpPr>
          <p:cNvPr id="126" name="Google Shape;126;p22"/>
          <p:cNvSpPr txBox="1"/>
          <p:nvPr/>
        </p:nvSpPr>
        <p:spPr>
          <a:xfrm>
            <a:off x="311700" y="1817550"/>
            <a:ext cx="4184100" cy="10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accent1"/>
                </a:solidFill>
                <a:latin typeface="Nunito"/>
                <a:ea typeface="Nunito"/>
                <a:cs typeface="Nunito"/>
                <a:sym typeface="Nunito"/>
              </a:rPr>
              <a:t>def send_message_to(recipient, message):</a:t>
            </a:r>
            <a:endParaRPr b="1" sz="1100">
              <a:solidFill>
                <a:schemeClr val="accent1"/>
              </a:solidFill>
              <a:latin typeface="Nunito"/>
              <a:ea typeface="Nunito"/>
              <a:cs typeface="Nunito"/>
              <a:sym typeface="Nunito"/>
            </a:endParaRPr>
          </a:p>
          <a:p>
            <a:pPr indent="0" lvl="0" marL="0" rtl="0" algn="l">
              <a:lnSpc>
                <a:spcPct val="115000"/>
              </a:lnSpc>
              <a:spcBef>
                <a:spcPts val="1200"/>
              </a:spcBef>
              <a:spcAft>
                <a:spcPts val="0"/>
              </a:spcAft>
              <a:buNone/>
            </a:pPr>
            <a:r>
              <a:rPr b="1" lang="en" sz="1100">
                <a:solidFill>
                  <a:schemeClr val="accent1"/>
                </a:solidFill>
                <a:latin typeface="Nunito"/>
                <a:ea typeface="Nunito"/>
                <a:cs typeface="Nunito"/>
                <a:sym typeface="Nunito"/>
              </a:rPr>
              <a:t>    """Useful to send an e-mail message to a recipient"""</a:t>
            </a:r>
            <a:endParaRPr b="1" sz="1100">
              <a:solidFill>
                <a:schemeClr val="accent1"/>
              </a:solidFill>
              <a:latin typeface="Nunito"/>
              <a:ea typeface="Nunito"/>
              <a:cs typeface="Nunito"/>
              <a:sym typeface="Nunito"/>
            </a:endParaRPr>
          </a:p>
          <a:p>
            <a:pPr indent="0" lvl="0" marL="0" rtl="0" algn="l">
              <a:lnSpc>
                <a:spcPct val="115000"/>
              </a:lnSpc>
              <a:spcBef>
                <a:spcPts val="1200"/>
              </a:spcBef>
              <a:spcAft>
                <a:spcPts val="1200"/>
              </a:spcAft>
              <a:buNone/>
            </a:pPr>
            <a:r>
              <a:rPr b="1" lang="en" sz="1100">
                <a:solidFill>
                  <a:schemeClr val="accent1"/>
                </a:solidFill>
                <a:latin typeface="Nunito"/>
                <a:ea typeface="Nunito"/>
                <a:cs typeface="Nunito"/>
                <a:sym typeface="Nunito"/>
              </a:rPr>
              <a:t>    ...</a:t>
            </a:r>
            <a:endParaRPr b="1" sz="1100">
              <a:solidFill>
                <a:schemeClr val="accent1"/>
              </a:solidFill>
              <a:latin typeface="Nunito"/>
              <a:ea typeface="Nunito"/>
              <a:cs typeface="Nunito"/>
              <a:sym typeface="Nunito"/>
            </a:endParaRPr>
          </a:p>
        </p:txBody>
      </p:sp>
      <p:sp>
        <p:nvSpPr>
          <p:cNvPr id="127" name="Google Shape;127;p22"/>
          <p:cNvSpPr txBox="1"/>
          <p:nvPr/>
        </p:nvSpPr>
        <p:spPr>
          <a:xfrm>
            <a:off x="311700" y="3087500"/>
            <a:ext cx="4138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latin typeface="Nunito"/>
                <a:ea typeface="Nunito"/>
                <a:cs typeface="Nunito"/>
                <a:sym typeface="Nunito"/>
              </a:rPr>
              <a:t>The LLM generates code to run the tool when it needs to, and thus fulfill the desired task.</a:t>
            </a:r>
            <a:endParaRPr sz="1200">
              <a:solidFill>
                <a:schemeClr val="dk1"/>
              </a:solidFill>
              <a:latin typeface="Nunito"/>
              <a:ea typeface="Nunito"/>
              <a:cs typeface="Nunito"/>
              <a:sym typeface="Nunito"/>
            </a:endParaRPr>
          </a:p>
        </p:txBody>
      </p:sp>
      <p:sp>
        <p:nvSpPr>
          <p:cNvPr id="128" name="Google Shape;128;p22"/>
          <p:cNvSpPr txBox="1"/>
          <p:nvPr/>
        </p:nvSpPr>
        <p:spPr>
          <a:xfrm>
            <a:off x="311700" y="3661675"/>
            <a:ext cx="463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Nunito"/>
                <a:ea typeface="Nunito"/>
                <a:cs typeface="Nunito"/>
                <a:sym typeface="Nunito"/>
              </a:rPr>
              <a:t>send_message_to("Manager", "Can we postpone today's meeting?")</a:t>
            </a:r>
            <a:endParaRPr b="1" sz="1100">
              <a:solidFill>
                <a:schemeClr val="accent1"/>
              </a:solidFill>
              <a:latin typeface="Nunito"/>
              <a:ea typeface="Nunito"/>
              <a:cs typeface="Nunito"/>
              <a:sym typeface="Nunito"/>
            </a:endParaRPr>
          </a:p>
        </p:txBody>
      </p:sp>
      <p:sp>
        <p:nvSpPr>
          <p:cNvPr id="129" name="Google Shape;129;p22"/>
          <p:cNvSpPr txBox="1"/>
          <p:nvPr/>
        </p:nvSpPr>
        <p:spPr>
          <a:xfrm>
            <a:off x="311700" y="4256225"/>
            <a:ext cx="533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The tool should fulfill </a:t>
            </a:r>
            <a:r>
              <a:rPr b="1" lang="en" sz="1200">
                <a:latin typeface="Nunito"/>
                <a:ea typeface="Nunito"/>
                <a:cs typeface="Nunito"/>
                <a:sym typeface="Nunito"/>
              </a:rPr>
              <a:t>a clear objective.</a:t>
            </a:r>
            <a:endParaRPr b="1" sz="1200">
              <a:latin typeface="Nunito"/>
              <a:ea typeface="Nunito"/>
              <a:cs typeface="Nunito"/>
              <a:sym typeface="Nunito"/>
            </a:endParaRPr>
          </a:p>
        </p:txBody>
      </p:sp>
      <p:sp>
        <p:nvSpPr>
          <p:cNvPr id="130" name="Google Shape;130;p22"/>
          <p:cNvSpPr txBox="1"/>
          <p:nvPr/>
        </p:nvSpPr>
        <p:spPr>
          <a:xfrm>
            <a:off x="5345625" y="43656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https://medium.com/@Shamimw/understanding-langchain-tools-and-agents-a-guide-to-building-smart-ai-applications-e81d200b3c12</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Tools</a:t>
            </a:r>
            <a:endParaRPr>
              <a:latin typeface="Nunito"/>
              <a:ea typeface="Nunito"/>
              <a:cs typeface="Nunito"/>
              <a:sym typeface="Nunito"/>
            </a:endParaRPr>
          </a:p>
        </p:txBody>
      </p:sp>
      <p:sp>
        <p:nvSpPr>
          <p:cNvPr id="136" name="Google Shape;136;p23"/>
          <p:cNvSpPr txBox="1"/>
          <p:nvPr/>
        </p:nvSpPr>
        <p:spPr>
          <a:xfrm>
            <a:off x="457650" y="1045725"/>
            <a:ext cx="7949100" cy="94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600"/>
              </a:spcBef>
              <a:spcAft>
                <a:spcPts val="0"/>
              </a:spcAft>
              <a:buNone/>
            </a:pPr>
            <a:r>
              <a:rPr lang="en" sz="1200">
                <a:solidFill>
                  <a:schemeClr val="dk1"/>
                </a:solidFill>
                <a:highlight>
                  <a:schemeClr val="lt1"/>
                </a:highlight>
                <a:latin typeface="Nunito"/>
                <a:ea typeface="Nunito"/>
                <a:cs typeface="Nunito"/>
                <a:sym typeface="Nunito"/>
              </a:rPr>
              <a:t>How do tools work?</a:t>
            </a:r>
            <a:endParaRPr sz="1200">
              <a:solidFill>
                <a:schemeClr val="dk1"/>
              </a:solidFill>
              <a:highlight>
                <a:schemeClr val="lt1"/>
              </a:highlight>
              <a:latin typeface="Nunito"/>
              <a:ea typeface="Nunito"/>
              <a:cs typeface="Nunito"/>
              <a:sym typeface="Nunito"/>
            </a:endParaRPr>
          </a:p>
          <a:p>
            <a:pPr indent="0" lvl="0" marL="0" rtl="0" algn="l">
              <a:lnSpc>
                <a:spcPct val="100000"/>
              </a:lnSpc>
              <a:spcBef>
                <a:spcPts val="1600"/>
              </a:spcBef>
              <a:spcAft>
                <a:spcPts val="1600"/>
              </a:spcAft>
              <a:buNone/>
            </a:pPr>
            <a:r>
              <a:rPr lang="en" sz="1200">
                <a:solidFill>
                  <a:schemeClr val="dk1"/>
                </a:solidFill>
                <a:highlight>
                  <a:schemeClr val="lt1"/>
                </a:highlight>
                <a:latin typeface="Nunito"/>
                <a:ea typeface="Nunito"/>
                <a:cs typeface="Nunito"/>
                <a:sym typeface="Nunito"/>
              </a:rPr>
              <a:t>In a nutshell, it’s teaching the LLM about the existence of tools, and ask the model to generate text that will invoke tools when it needs to. </a:t>
            </a:r>
            <a:endParaRPr sz="1200">
              <a:solidFill>
                <a:schemeClr val="dk1"/>
              </a:solidFill>
              <a:latin typeface="Nunito"/>
              <a:ea typeface="Nunito"/>
              <a:cs typeface="Nunito"/>
              <a:sym typeface="Nunito"/>
            </a:endParaRPr>
          </a:p>
        </p:txBody>
      </p:sp>
      <p:pic>
        <p:nvPicPr>
          <p:cNvPr id="137" name="Google Shape;137;p23" title="Blank diagram - Page 1 (2).png"/>
          <p:cNvPicPr preferRelativeResize="0"/>
          <p:nvPr/>
        </p:nvPicPr>
        <p:blipFill>
          <a:blip r:embed="rId3">
            <a:alphaModFix/>
          </a:blip>
          <a:stretch>
            <a:fillRect/>
          </a:stretch>
        </p:blipFill>
        <p:spPr>
          <a:xfrm>
            <a:off x="2932150" y="2065525"/>
            <a:ext cx="4049801" cy="27430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Tools</a:t>
            </a:r>
            <a:endParaRPr>
              <a:latin typeface="Nunito"/>
              <a:ea typeface="Nunito"/>
              <a:cs typeface="Nunito"/>
              <a:sym typeface="Nunito"/>
            </a:endParaRPr>
          </a:p>
        </p:txBody>
      </p:sp>
      <p:sp>
        <p:nvSpPr>
          <p:cNvPr id="143" name="Google Shape;143;p24"/>
          <p:cNvSpPr txBox="1"/>
          <p:nvPr>
            <p:ph idx="1" type="body"/>
          </p:nvPr>
        </p:nvSpPr>
        <p:spPr>
          <a:xfrm>
            <a:off x="388000" y="3129675"/>
            <a:ext cx="8520600" cy="187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chemeClr val="dk1"/>
                </a:solidFill>
                <a:latin typeface="Nunito"/>
                <a:ea typeface="Nunito"/>
                <a:cs typeface="Nunito"/>
                <a:sym typeface="Nunito"/>
              </a:rPr>
              <a:t>What makes a great tool?</a:t>
            </a:r>
            <a:endParaRPr b="1" sz="1300">
              <a:solidFill>
                <a:schemeClr val="dk1"/>
              </a:solidFill>
              <a:latin typeface="Nunito"/>
              <a:ea typeface="Nunito"/>
              <a:cs typeface="Nunito"/>
              <a:sym typeface="Nunito"/>
            </a:endParaRPr>
          </a:p>
          <a:p>
            <a:pPr indent="-304800" lvl="0" marL="457200" rtl="0" algn="l">
              <a:lnSpc>
                <a:spcPct val="150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Versatile</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Fault tolerant</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Caching</a:t>
            </a:r>
            <a:endParaRPr sz="1200">
              <a:solidFill>
                <a:schemeClr val="dk1"/>
              </a:solidFill>
              <a:latin typeface="Nunito"/>
              <a:ea typeface="Nunito"/>
              <a:cs typeface="Nunito"/>
              <a:sym typeface="Nunito"/>
            </a:endParaRPr>
          </a:p>
        </p:txBody>
      </p:sp>
      <p:sp>
        <p:nvSpPr>
          <p:cNvPr id="144" name="Google Shape;144;p24"/>
          <p:cNvSpPr txBox="1"/>
          <p:nvPr/>
        </p:nvSpPr>
        <p:spPr>
          <a:xfrm>
            <a:off x="388000" y="1789288"/>
            <a:ext cx="4138800" cy="11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unito"/>
                <a:ea typeface="Nunito"/>
                <a:cs typeface="Nunito"/>
                <a:sym typeface="Nunito"/>
              </a:rPr>
              <a:t>Ways to inform the LLM about the tool:</a:t>
            </a:r>
            <a:endParaRPr b="1" sz="1300">
              <a:solidFill>
                <a:schemeClr val="dk1"/>
              </a:solidFill>
              <a:latin typeface="Nunito"/>
              <a:ea typeface="Nunito"/>
              <a:cs typeface="Nunito"/>
              <a:sym typeface="Nunito"/>
            </a:endParaRPr>
          </a:p>
          <a:p>
            <a:pPr indent="-304800" lvl="0" marL="457200" rtl="0" algn="l">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In prompting</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Json configuration</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Python decorators</a:t>
            </a:r>
            <a:endParaRPr sz="1200">
              <a:solidFill>
                <a:schemeClr val="dk1"/>
              </a:solidFill>
              <a:latin typeface="Nunito"/>
              <a:ea typeface="Nunito"/>
              <a:cs typeface="Nunito"/>
              <a:sym typeface="Nunito"/>
            </a:endParaRPr>
          </a:p>
        </p:txBody>
      </p:sp>
      <p:sp>
        <p:nvSpPr>
          <p:cNvPr id="145" name="Google Shape;145;p24"/>
          <p:cNvSpPr txBox="1"/>
          <p:nvPr/>
        </p:nvSpPr>
        <p:spPr>
          <a:xfrm>
            <a:off x="388000" y="1112675"/>
            <a:ext cx="7182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latin typeface="Nunito"/>
                <a:ea typeface="Nunito"/>
                <a:cs typeface="Nunito"/>
                <a:sym typeface="Nunito"/>
              </a:rPr>
              <a:t>AI Agents frameworks nowadays come with a variety of tools that you can use. However, you can always create your own custom tools</a:t>
            </a:r>
            <a:endParaRPr>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Reasoning techniques</a:t>
            </a:r>
            <a:endParaRPr>
              <a:latin typeface="Nunito"/>
              <a:ea typeface="Nunito"/>
              <a:cs typeface="Nunito"/>
              <a:sym typeface="Nunito"/>
            </a:endParaRPr>
          </a:p>
        </p:txBody>
      </p:sp>
      <p:sp>
        <p:nvSpPr>
          <p:cNvPr id="151" name="Google Shape;151;p25"/>
          <p:cNvSpPr txBox="1"/>
          <p:nvPr>
            <p:ph idx="1" type="body"/>
          </p:nvPr>
        </p:nvSpPr>
        <p:spPr>
          <a:xfrm>
            <a:off x="311700" y="2089225"/>
            <a:ext cx="2613300" cy="174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Reason &amp; Act (ReAct)</a:t>
            </a:r>
            <a:endParaRPr sz="1300">
              <a:solidFill>
                <a:schemeClr val="dk1"/>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Chain-of-Thought (CoT)</a:t>
            </a:r>
            <a:endParaRPr sz="1300">
              <a:solidFill>
                <a:schemeClr val="dk1"/>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Tree-of-thoughts (ToT)</a:t>
            </a:r>
            <a:endParaRPr sz="1300">
              <a:solidFill>
                <a:schemeClr val="dk1"/>
              </a:solidFill>
              <a:latin typeface="Nunito"/>
              <a:ea typeface="Nunito"/>
              <a:cs typeface="Nunito"/>
              <a:sym typeface="Nunito"/>
            </a:endParaRPr>
          </a:p>
        </p:txBody>
      </p:sp>
      <p:pic>
        <p:nvPicPr>
          <p:cNvPr id="152" name="Google Shape;152;p25" title="AgentCycle.gif"/>
          <p:cNvPicPr preferRelativeResize="0"/>
          <p:nvPr/>
        </p:nvPicPr>
        <p:blipFill>
          <a:blip r:embed="rId3">
            <a:alphaModFix/>
          </a:blip>
          <a:stretch>
            <a:fillRect/>
          </a:stretch>
        </p:blipFill>
        <p:spPr>
          <a:xfrm>
            <a:off x="3585075" y="1327350"/>
            <a:ext cx="4867474" cy="273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ReAct - Reason + Act</a:t>
            </a:r>
            <a:endParaRPr>
              <a:latin typeface="Nunito"/>
              <a:ea typeface="Nunito"/>
              <a:cs typeface="Nunito"/>
              <a:sym typeface="Nunito"/>
            </a:endParaRPr>
          </a:p>
        </p:txBody>
      </p:sp>
      <p:sp>
        <p:nvSpPr>
          <p:cNvPr id="158" name="Google Shape;158;p26"/>
          <p:cNvSpPr txBox="1"/>
          <p:nvPr>
            <p:ph idx="1" type="body"/>
          </p:nvPr>
        </p:nvSpPr>
        <p:spPr>
          <a:xfrm>
            <a:off x="311700" y="1152475"/>
            <a:ext cx="8520600" cy="3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sz="1200">
                <a:solidFill>
                  <a:schemeClr val="dk1"/>
                </a:solidFill>
                <a:latin typeface="Nunito"/>
                <a:ea typeface="Nunito"/>
                <a:cs typeface="Nunito"/>
                <a:sym typeface="Nunito"/>
              </a:rPr>
              <a:t>A key method is the ReAct approach, which is the concatenation of “Reasoning” (Think) with “Acting” (Act).</a:t>
            </a:r>
            <a:endParaRPr sz="1200">
              <a:solidFill>
                <a:schemeClr val="dk1"/>
              </a:solidFill>
              <a:latin typeface="Nunito"/>
              <a:ea typeface="Nunito"/>
              <a:cs typeface="Nunito"/>
              <a:sym typeface="Nunito"/>
            </a:endParaRPr>
          </a:p>
          <a:p>
            <a:pPr indent="0" lvl="0" marL="0" rtl="0" algn="l">
              <a:spcBef>
                <a:spcPts val="1200"/>
              </a:spcBef>
              <a:spcAft>
                <a:spcPts val="1200"/>
              </a:spcAft>
              <a:buSzPts val="358"/>
              <a:buNone/>
            </a:pPr>
            <a:r>
              <a:t/>
            </a:r>
            <a:endParaRPr sz="1200">
              <a:solidFill>
                <a:schemeClr val="dk1"/>
              </a:solidFill>
              <a:latin typeface="Nunito"/>
              <a:ea typeface="Nunito"/>
              <a:cs typeface="Nunito"/>
              <a:sym typeface="Nunito"/>
            </a:endParaRPr>
          </a:p>
        </p:txBody>
      </p:sp>
      <p:sp>
        <p:nvSpPr>
          <p:cNvPr id="159" name="Google Shape;159;p26"/>
          <p:cNvSpPr txBox="1"/>
          <p:nvPr/>
        </p:nvSpPr>
        <p:spPr>
          <a:xfrm>
            <a:off x="311700" y="1542050"/>
            <a:ext cx="7408500" cy="535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200">
                <a:solidFill>
                  <a:schemeClr val="dk1"/>
                </a:solidFill>
                <a:latin typeface="Nunito"/>
                <a:ea typeface="Nunito"/>
                <a:cs typeface="Nunito"/>
                <a:sym typeface="Nunito"/>
              </a:rPr>
              <a:t>ReAct is a simple prompting technique that appends “Let’s think step by step” before letting the LLM decode the next tokens.</a:t>
            </a:r>
            <a:endParaRPr sz="1200">
              <a:solidFill>
                <a:schemeClr val="dk1"/>
              </a:solidFill>
              <a:latin typeface="Nunito"/>
              <a:ea typeface="Nunito"/>
              <a:cs typeface="Nunito"/>
              <a:sym typeface="Nunito"/>
            </a:endParaRPr>
          </a:p>
        </p:txBody>
      </p:sp>
      <p:pic>
        <p:nvPicPr>
          <p:cNvPr id="160" name="Google Shape;160;p26" title="Screenshot 2025-03-29 at 11.12.16 AM.png"/>
          <p:cNvPicPr preferRelativeResize="0"/>
          <p:nvPr/>
        </p:nvPicPr>
        <p:blipFill>
          <a:blip r:embed="rId3">
            <a:alphaModFix/>
          </a:blip>
          <a:stretch>
            <a:fillRect/>
          </a:stretch>
        </p:blipFill>
        <p:spPr>
          <a:xfrm>
            <a:off x="1734250" y="2077550"/>
            <a:ext cx="4917668" cy="2761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Multi-Agents system</a:t>
            </a:r>
            <a:endParaRPr>
              <a:latin typeface="Nunito"/>
              <a:ea typeface="Nunito"/>
              <a:cs typeface="Nunito"/>
              <a:sym typeface="Nunito"/>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Nunito"/>
                <a:ea typeface="Nunito"/>
                <a:cs typeface="Nunito"/>
                <a:sym typeface="Nunito"/>
              </a:rPr>
              <a:t>When Do Single AI Agents Start to Fail?</a:t>
            </a:r>
            <a:endParaRPr b="1" sz="1300">
              <a:solidFill>
                <a:schemeClr val="dk1"/>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rPr lang="en" sz="1200">
                <a:solidFill>
                  <a:schemeClr val="dk1"/>
                </a:solidFill>
                <a:latin typeface="Nunito"/>
                <a:ea typeface="Nunito"/>
                <a:cs typeface="Nunito"/>
                <a:sym typeface="Nunito"/>
              </a:rPr>
              <a:t>Over time, as the tasks become more complex and the number of tools grow larger, the single-agent approach will start to be challenging.</a:t>
            </a:r>
            <a:endParaRPr sz="1200">
              <a:solidFill>
                <a:schemeClr val="dk1"/>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rPr lang="en" sz="1200">
                <a:solidFill>
                  <a:schemeClr val="dk1"/>
                </a:solidFill>
                <a:latin typeface="Nunito"/>
                <a:ea typeface="Nunito"/>
                <a:cs typeface="Nunito"/>
                <a:sym typeface="Nunito"/>
              </a:rPr>
              <a:t>We will notice effects when the agent starts to misbehave, which can result from:</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Too many tools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Too much context</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Too many mistakes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Too complex tasks</a:t>
            </a:r>
            <a:endParaRPr sz="1200">
              <a:solidFill>
                <a:schemeClr val="dk1"/>
              </a:solidFill>
              <a:latin typeface="Nunito"/>
              <a:ea typeface="Nunito"/>
              <a:cs typeface="Nunito"/>
              <a:sym typeface="Nunito"/>
            </a:endParaRPr>
          </a:p>
          <a:p>
            <a:pPr indent="0" lvl="0" marL="0" rtl="0" algn="l">
              <a:spcBef>
                <a:spcPts val="1200"/>
              </a:spcBef>
              <a:spcAft>
                <a:spcPts val="1200"/>
              </a:spcAft>
              <a:buNone/>
            </a:pPr>
            <a:r>
              <a:t/>
            </a:r>
            <a:endParaRPr sz="12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Multi-Agents system</a:t>
            </a:r>
            <a:endParaRPr/>
          </a:p>
        </p:txBody>
      </p:sp>
      <p:sp>
        <p:nvSpPr>
          <p:cNvPr id="172" name="Google Shape;172;p28"/>
          <p:cNvSpPr txBox="1"/>
          <p:nvPr>
            <p:ph idx="1" type="body"/>
          </p:nvPr>
        </p:nvSpPr>
        <p:spPr>
          <a:xfrm>
            <a:off x="602300" y="1627100"/>
            <a:ext cx="2604000" cy="1375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Benefits:</a:t>
            </a:r>
            <a:endParaRPr sz="1200">
              <a:solidFill>
                <a:schemeClr val="dk1"/>
              </a:solidFill>
              <a:latin typeface="Nunito"/>
              <a:ea typeface="Nunito"/>
              <a:cs typeface="Nunito"/>
              <a:sym typeface="Nunito"/>
            </a:endParaRPr>
          </a:p>
          <a:p>
            <a:pPr indent="-304800" lvl="0" marL="457200" rtl="0" algn="l">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Increased capabilities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Enhanced specialization</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Scalability</a:t>
            </a:r>
            <a:endParaRPr sz="1200">
              <a:solidFill>
                <a:schemeClr val="dk1"/>
              </a:solidFill>
              <a:latin typeface="Nunito"/>
              <a:ea typeface="Nunito"/>
              <a:cs typeface="Nunito"/>
              <a:sym typeface="Nunito"/>
            </a:endParaRPr>
          </a:p>
        </p:txBody>
      </p:sp>
      <p:pic>
        <p:nvPicPr>
          <p:cNvPr id="173" name="Google Shape;173;p28" title="6787e56c120461ceb8ae283a_6787e3921687db87b89b0d9e_Multi-agent%20AI%20system%20example.png"/>
          <p:cNvPicPr preferRelativeResize="0"/>
          <p:nvPr/>
        </p:nvPicPr>
        <p:blipFill>
          <a:blip r:embed="rId3">
            <a:alphaModFix/>
          </a:blip>
          <a:stretch>
            <a:fillRect/>
          </a:stretch>
        </p:blipFill>
        <p:spPr>
          <a:xfrm>
            <a:off x="3985500" y="1191225"/>
            <a:ext cx="4785077" cy="3175101"/>
          </a:xfrm>
          <a:prstGeom prst="rect">
            <a:avLst/>
          </a:prstGeom>
          <a:noFill/>
          <a:ln>
            <a:noFill/>
          </a:ln>
        </p:spPr>
      </p:pic>
      <p:sp>
        <p:nvSpPr>
          <p:cNvPr id="174" name="Google Shape;174;p28"/>
          <p:cNvSpPr txBox="1"/>
          <p:nvPr/>
        </p:nvSpPr>
        <p:spPr>
          <a:xfrm>
            <a:off x="602300" y="3137650"/>
            <a:ext cx="22746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Challenges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Cost</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Debugging complexity</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Clear boundaries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Overhead</a:t>
            </a:r>
            <a:endParaRPr sz="12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What makes Agents great</a:t>
            </a:r>
            <a:endParaRPr>
              <a:latin typeface="Nunito"/>
              <a:ea typeface="Nunito"/>
              <a:cs typeface="Nunito"/>
              <a:sym typeface="Nunito"/>
            </a:endParaRPr>
          </a:p>
        </p:txBody>
      </p:sp>
      <p:pic>
        <p:nvPicPr>
          <p:cNvPr id="180" name="Google Shape;180;p29" title="Screenshot 2025-03-29 at 11.25.13 AM.png"/>
          <p:cNvPicPr preferRelativeResize="0"/>
          <p:nvPr/>
        </p:nvPicPr>
        <p:blipFill>
          <a:blip r:embed="rId3">
            <a:alphaModFix/>
          </a:blip>
          <a:stretch>
            <a:fillRect/>
          </a:stretch>
        </p:blipFill>
        <p:spPr>
          <a:xfrm>
            <a:off x="803975" y="1361924"/>
            <a:ext cx="7306150" cy="294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a:t>
            </a:r>
            <a:endParaRPr b="1" sz="1300">
              <a:highlight>
                <a:srgbClr val="FFFFFF"/>
              </a:highlight>
            </a:endParaRPr>
          </a:p>
          <a:p>
            <a:pPr indent="0" lvl="0" marL="0" rtl="0" algn="l">
              <a:spcBef>
                <a:spcPts val="0"/>
              </a:spcBef>
              <a:spcAft>
                <a:spcPts val="0"/>
              </a:spcAft>
              <a:buNone/>
            </a:pPr>
            <a:r>
              <a:t/>
            </a:r>
            <a:endParaRPr/>
          </a:p>
        </p:txBody>
      </p:sp>
      <p:sp>
        <p:nvSpPr>
          <p:cNvPr id="186" name="Google Shape;186;p30"/>
          <p:cNvSpPr txBox="1"/>
          <p:nvPr>
            <p:ph idx="1" type="body"/>
          </p:nvPr>
        </p:nvSpPr>
        <p:spPr>
          <a:xfrm>
            <a:off x="311700" y="1383675"/>
            <a:ext cx="8520600" cy="1327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Personal </a:t>
            </a:r>
            <a:r>
              <a:rPr lang="en" sz="1200">
                <a:solidFill>
                  <a:schemeClr val="dk1"/>
                </a:solidFill>
                <a:latin typeface="Nunito"/>
                <a:ea typeface="Nunito"/>
                <a:cs typeface="Nunito"/>
                <a:sym typeface="Nunito"/>
              </a:rPr>
              <a:t>Assistant</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Customer service</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Workflow optimization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Content Creation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Fraud detection / Security analyst</a:t>
            </a:r>
            <a:endParaRPr sz="1200">
              <a:solidFill>
                <a:schemeClr val="dk1"/>
              </a:solidFill>
              <a:latin typeface="Nunito"/>
              <a:ea typeface="Nunito"/>
              <a:cs typeface="Nunito"/>
              <a:sym typeface="Nunito"/>
            </a:endParaRPr>
          </a:p>
        </p:txBody>
      </p:sp>
      <p:pic>
        <p:nvPicPr>
          <p:cNvPr id="187" name="Google Shape;187;p30" title="Screenshot 2025-03-29 at 11.27.49 AM.png"/>
          <p:cNvPicPr preferRelativeResize="0"/>
          <p:nvPr/>
        </p:nvPicPr>
        <p:blipFill>
          <a:blip r:embed="rId3">
            <a:alphaModFix/>
          </a:blip>
          <a:stretch>
            <a:fillRect/>
          </a:stretch>
        </p:blipFill>
        <p:spPr>
          <a:xfrm>
            <a:off x="463500" y="2789699"/>
            <a:ext cx="7220451" cy="1740050"/>
          </a:xfrm>
          <a:prstGeom prst="rect">
            <a:avLst/>
          </a:prstGeom>
          <a:noFill/>
          <a:ln>
            <a:noFill/>
          </a:ln>
        </p:spPr>
      </p:pic>
      <p:sp>
        <p:nvSpPr>
          <p:cNvPr id="188" name="Google Shape;188;p30"/>
          <p:cNvSpPr txBox="1"/>
          <p:nvPr>
            <p:ph idx="1" type="body"/>
          </p:nvPr>
        </p:nvSpPr>
        <p:spPr>
          <a:xfrm>
            <a:off x="311700" y="1017725"/>
            <a:ext cx="8520600" cy="33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220">
                <a:solidFill>
                  <a:schemeClr val="dk1"/>
                </a:solidFill>
                <a:latin typeface="Nunito"/>
                <a:ea typeface="Nunito"/>
                <a:cs typeface="Nunito"/>
                <a:sym typeface="Nunito"/>
              </a:rPr>
              <a:t>The new digital workforce</a:t>
            </a:r>
            <a:endParaRPr sz="122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Frameworks</a:t>
            </a:r>
            <a:endParaRPr b="1" sz="1300">
              <a:highlight>
                <a:srgbClr val="FFFFFF"/>
              </a:highlight>
            </a:endParaRPr>
          </a:p>
          <a:p>
            <a:pPr indent="0" lvl="0" marL="0" rtl="0" algn="l">
              <a:spcBef>
                <a:spcPts val="0"/>
              </a:spcBef>
              <a:spcAft>
                <a:spcPts val="0"/>
              </a:spcAft>
              <a:buNone/>
            </a:pPr>
            <a:r>
              <a:t/>
            </a:r>
            <a:endParaRPr/>
          </a:p>
        </p:txBody>
      </p:sp>
      <p:sp>
        <p:nvSpPr>
          <p:cNvPr id="194" name="Google Shape;19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Agentic frameworks are the building blocks for developing, deploying and managing AI agents.</a:t>
            </a:r>
            <a:endParaRPr sz="1200">
              <a:solidFill>
                <a:schemeClr val="dk1"/>
              </a:solidFill>
              <a:latin typeface="Nunito"/>
              <a:ea typeface="Nunito"/>
              <a:cs typeface="Nunito"/>
              <a:sym typeface="Nunito"/>
            </a:endParaRPr>
          </a:p>
          <a:p>
            <a:pPr indent="0" lvl="0" marL="0" rtl="0" algn="l">
              <a:spcBef>
                <a:spcPts val="1200"/>
              </a:spcBef>
              <a:spcAft>
                <a:spcPts val="0"/>
              </a:spcAft>
              <a:buNone/>
            </a:pPr>
            <a:r>
              <a:rPr lang="en" sz="1200">
                <a:solidFill>
                  <a:schemeClr val="dk1"/>
                </a:solidFill>
                <a:latin typeface="Nunito"/>
                <a:ea typeface="Nunito"/>
                <a:cs typeface="Nunito"/>
                <a:sym typeface="Nunito"/>
              </a:rPr>
              <a:t>What to consider:</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Complexity</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Data privacy and security</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Ease of use</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Seamless integration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Performance and scalability</a:t>
            </a:r>
            <a:endParaRPr sz="1200">
              <a:solidFill>
                <a:schemeClr val="dk1"/>
              </a:solidFill>
              <a:latin typeface="Nunito"/>
              <a:ea typeface="Nunito"/>
              <a:cs typeface="Nunito"/>
              <a:sym typeface="Nunito"/>
            </a:endParaRPr>
          </a:p>
          <a:p>
            <a:pPr indent="0" lvl="0" marL="0" rtl="0" algn="l">
              <a:spcBef>
                <a:spcPts val="1200"/>
              </a:spcBef>
              <a:spcAft>
                <a:spcPts val="0"/>
              </a:spcAft>
              <a:buNone/>
            </a:pPr>
            <a:r>
              <a:rPr lang="en" sz="1200">
                <a:solidFill>
                  <a:schemeClr val="dk1"/>
                </a:solidFill>
                <a:latin typeface="Nunito"/>
                <a:ea typeface="Nunito"/>
                <a:cs typeface="Nunito"/>
                <a:sym typeface="Nunito"/>
              </a:rPr>
              <a:t>Popular frameworks: </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AutoGen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Crew AI</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LlamaIndex</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LangChain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LangGraph</a:t>
            </a:r>
            <a:endParaRPr sz="1200">
              <a:solidFill>
                <a:schemeClr val="dk1"/>
              </a:solidFill>
              <a:latin typeface="Nunito"/>
              <a:ea typeface="Nunito"/>
              <a:cs typeface="Nunito"/>
              <a:sym typeface="Nunito"/>
            </a:endParaRPr>
          </a:p>
        </p:txBody>
      </p:sp>
      <p:pic>
        <p:nvPicPr>
          <p:cNvPr id="195" name="Google Shape;195;p31" title="images (1).png"/>
          <p:cNvPicPr preferRelativeResize="0"/>
          <p:nvPr/>
        </p:nvPicPr>
        <p:blipFill>
          <a:blip r:embed="rId3">
            <a:alphaModFix/>
          </a:blip>
          <a:stretch>
            <a:fillRect/>
          </a:stretch>
        </p:blipFill>
        <p:spPr>
          <a:xfrm>
            <a:off x="6999519" y="2993225"/>
            <a:ext cx="1416250" cy="930525"/>
          </a:xfrm>
          <a:prstGeom prst="rect">
            <a:avLst/>
          </a:prstGeom>
          <a:noFill/>
          <a:ln>
            <a:noFill/>
          </a:ln>
        </p:spPr>
      </p:pic>
      <p:pic>
        <p:nvPicPr>
          <p:cNvPr id="196" name="Google Shape;196;p31" title="images.png"/>
          <p:cNvPicPr preferRelativeResize="0"/>
          <p:nvPr/>
        </p:nvPicPr>
        <p:blipFill rotWithShape="1">
          <a:blip r:embed="rId4">
            <a:alphaModFix/>
          </a:blip>
          <a:srcRect b="24499" l="0" r="3762" t="15008"/>
          <a:stretch/>
        </p:blipFill>
        <p:spPr>
          <a:xfrm>
            <a:off x="4111475" y="1975900"/>
            <a:ext cx="2832725" cy="930525"/>
          </a:xfrm>
          <a:prstGeom prst="rect">
            <a:avLst/>
          </a:prstGeom>
          <a:noFill/>
          <a:ln>
            <a:noFill/>
          </a:ln>
        </p:spPr>
      </p:pic>
      <p:pic>
        <p:nvPicPr>
          <p:cNvPr id="197" name="Google Shape;197;p31" title="0_iJNCQhjIuTWZXCnk.png"/>
          <p:cNvPicPr preferRelativeResize="0"/>
          <p:nvPr/>
        </p:nvPicPr>
        <p:blipFill>
          <a:blip r:embed="rId5">
            <a:alphaModFix/>
          </a:blip>
          <a:stretch>
            <a:fillRect/>
          </a:stretch>
        </p:blipFill>
        <p:spPr>
          <a:xfrm>
            <a:off x="3159625" y="3309915"/>
            <a:ext cx="1939826" cy="669235"/>
          </a:xfrm>
          <a:prstGeom prst="rect">
            <a:avLst/>
          </a:prstGeom>
          <a:noFill/>
          <a:ln>
            <a:noFill/>
          </a:ln>
        </p:spPr>
      </p:pic>
      <p:pic>
        <p:nvPicPr>
          <p:cNvPr id="198" name="Google Shape;198;p31" title="Screenshot 2025-03-29 at 11.36.28 AM.png"/>
          <p:cNvPicPr preferRelativeResize="0"/>
          <p:nvPr/>
        </p:nvPicPr>
        <p:blipFill>
          <a:blip r:embed="rId6">
            <a:alphaModFix/>
          </a:blip>
          <a:stretch>
            <a:fillRect/>
          </a:stretch>
        </p:blipFill>
        <p:spPr>
          <a:xfrm>
            <a:off x="5099451" y="4049812"/>
            <a:ext cx="2349799" cy="773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Agenda</a:t>
            </a:r>
            <a:endParaRPr>
              <a:latin typeface="Nunito"/>
              <a:ea typeface="Nunito"/>
              <a:cs typeface="Nunito"/>
              <a:sym typeface="Nunito"/>
            </a:endParaRPr>
          </a:p>
        </p:txBody>
      </p:sp>
      <p:sp>
        <p:nvSpPr>
          <p:cNvPr id="60" name="Google Shape;60;p14"/>
          <p:cNvSpPr txBox="1"/>
          <p:nvPr>
            <p:ph idx="1" type="body"/>
          </p:nvPr>
        </p:nvSpPr>
        <p:spPr>
          <a:xfrm>
            <a:off x="311700" y="1152475"/>
            <a:ext cx="8520600" cy="2294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Introduction</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Large Language Models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Agents and AI Agents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Tools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Reasoning techniques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Multi-Agent systems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Use cases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Frameworks</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Evaluation</a:t>
            </a:r>
            <a:endParaRPr sz="1400">
              <a:solidFill>
                <a:schemeClr val="dk1"/>
              </a:solidFill>
              <a:latin typeface="Nunito"/>
              <a:ea typeface="Nunito"/>
              <a:cs typeface="Nunito"/>
              <a:sym typeface="Nunito"/>
            </a:endParaRPr>
          </a:p>
          <a:p>
            <a:pPr indent="0" lvl="0" marL="0" rtl="0" algn="l">
              <a:lnSpc>
                <a:spcPct val="150000"/>
              </a:lnSpc>
              <a:spcBef>
                <a:spcPts val="0"/>
              </a:spcBef>
              <a:spcAft>
                <a:spcPts val="1200"/>
              </a:spcAft>
              <a:buNone/>
            </a:pPr>
            <a:r>
              <a:t/>
            </a:r>
            <a:endParaRPr sz="14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CrewAI</a:t>
            </a:r>
            <a:endParaRPr b="1" sz="1300">
              <a:highlight>
                <a:srgbClr val="FFFFFF"/>
              </a:highlight>
            </a:endParaRPr>
          </a:p>
          <a:p>
            <a:pPr indent="0" lvl="0" marL="0" rtl="0" algn="l">
              <a:spcBef>
                <a:spcPts val="0"/>
              </a:spcBef>
              <a:spcAft>
                <a:spcPts val="0"/>
              </a:spcAft>
              <a:buNone/>
            </a:pPr>
            <a:r>
              <a:t/>
            </a:r>
            <a:endParaRPr/>
          </a:p>
        </p:txBody>
      </p:sp>
      <p:sp>
        <p:nvSpPr>
          <p:cNvPr id="204" name="Google Shape;20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Agents in CrewAI are essentially ReAct agents coded with LangChain</a:t>
            </a:r>
            <a:endParaRPr sz="1200">
              <a:solidFill>
                <a:schemeClr val="dk1"/>
              </a:solidFill>
              <a:latin typeface="Nunito"/>
              <a:ea typeface="Nunito"/>
              <a:cs typeface="Nunito"/>
              <a:sym typeface="Nunito"/>
            </a:endParaRPr>
          </a:p>
          <a:p>
            <a:pPr indent="-304800" lvl="0" marL="457200" rtl="0" algn="l">
              <a:lnSpc>
                <a:spcPct val="150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Open Source Platform and a </a:t>
            </a:r>
            <a:r>
              <a:rPr lang="en" sz="1200">
                <a:solidFill>
                  <a:schemeClr val="dk1"/>
                </a:solidFill>
                <a:latin typeface="Nunito"/>
                <a:ea typeface="Nunito"/>
                <a:cs typeface="Nunito"/>
                <a:sym typeface="Nunito"/>
              </a:rPr>
              <a:t>framework</a:t>
            </a:r>
            <a:r>
              <a:rPr lang="en" sz="1200">
                <a:solidFill>
                  <a:schemeClr val="dk1"/>
                </a:solidFill>
                <a:latin typeface="Nunito"/>
                <a:ea typeface="Nunito"/>
                <a:cs typeface="Nunito"/>
                <a:sym typeface="Nunito"/>
              </a:rPr>
              <a:t> for </a:t>
            </a:r>
            <a:r>
              <a:rPr lang="en" sz="1200">
                <a:solidFill>
                  <a:schemeClr val="dk1"/>
                </a:solidFill>
                <a:latin typeface="Nunito"/>
                <a:ea typeface="Nunito"/>
                <a:cs typeface="Nunito"/>
                <a:sym typeface="Nunito"/>
              </a:rPr>
              <a:t>building</a:t>
            </a:r>
            <a:r>
              <a:rPr lang="en" sz="1200">
                <a:solidFill>
                  <a:schemeClr val="dk1"/>
                </a:solidFill>
                <a:latin typeface="Nunito"/>
                <a:ea typeface="Nunito"/>
                <a:cs typeface="Nunito"/>
                <a:sym typeface="Nunito"/>
              </a:rPr>
              <a:t> Agents</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Breaks the concepts down to simple structures</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Provides a pattern to put these systems together</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Provides tools ready to use by the agent + provides a model to </a:t>
            </a:r>
            <a:r>
              <a:rPr lang="en" sz="1200">
                <a:solidFill>
                  <a:schemeClr val="dk1"/>
                </a:solidFill>
                <a:latin typeface="Nunito"/>
                <a:ea typeface="Nunito"/>
                <a:cs typeface="Nunito"/>
                <a:sym typeface="Nunito"/>
              </a:rPr>
              <a:t>build</a:t>
            </a:r>
            <a:r>
              <a:rPr lang="en" sz="1200">
                <a:solidFill>
                  <a:schemeClr val="dk1"/>
                </a:solidFill>
                <a:latin typeface="Nunito"/>
                <a:ea typeface="Nunito"/>
                <a:cs typeface="Nunito"/>
                <a:sym typeface="Nunito"/>
              </a:rPr>
              <a:t> custom tools</a:t>
            </a:r>
            <a:endParaRPr sz="1200">
              <a:solidFill>
                <a:schemeClr val="dk1"/>
              </a:solidFill>
              <a:latin typeface="Nunito"/>
              <a:ea typeface="Nunito"/>
              <a:cs typeface="Nunito"/>
              <a:sym typeface="Nunito"/>
            </a:endParaRPr>
          </a:p>
          <a:p>
            <a:pPr indent="-304800" lvl="0" marL="4572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Offers a platform for production</a:t>
            </a:r>
            <a:endParaRPr sz="1200">
              <a:solidFill>
                <a:schemeClr val="dk1"/>
              </a:solidFill>
              <a:latin typeface="Nunito"/>
              <a:ea typeface="Nunito"/>
              <a:cs typeface="Nunito"/>
              <a:sym typeface="Nunito"/>
            </a:endParaRPr>
          </a:p>
          <a:p>
            <a:pPr indent="0" lvl="0" marL="0" rtl="0" algn="l">
              <a:spcBef>
                <a:spcPts val="1200"/>
              </a:spcBef>
              <a:spcAft>
                <a:spcPts val="1200"/>
              </a:spcAft>
              <a:buNone/>
            </a:pPr>
            <a:r>
              <a:t/>
            </a:r>
            <a:endParaRPr sz="1200">
              <a:solidFill>
                <a:schemeClr val="dk1"/>
              </a:solidFill>
              <a:latin typeface="Nunito"/>
              <a:ea typeface="Nunito"/>
              <a:cs typeface="Nunito"/>
              <a:sym typeface="Nunito"/>
            </a:endParaRPr>
          </a:p>
        </p:txBody>
      </p:sp>
      <p:pic>
        <p:nvPicPr>
          <p:cNvPr id="205" name="Google Shape;205;p32" title="Screenshot 2025-03-28 at 10.44.00 PM.png"/>
          <p:cNvPicPr preferRelativeResize="0"/>
          <p:nvPr/>
        </p:nvPicPr>
        <p:blipFill>
          <a:blip r:embed="rId3">
            <a:alphaModFix/>
          </a:blip>
          <a:stretch>
            <a:fillRect/>
          </a:stretch>
        </p:blipFill>
        <p:spPr>
          <a:xfrm>
            <a:off x="3602875" y="3042025"/>
            <a:ext cx="4500001" cy="1627650"/>
          </a:xfrm>
          <a:prstGeom prst="rect">
            <a:avLst/>
          </a:prstGeom>
          <a:noFill/>
          <a:ln>
            <a:noFill/>
          </a:ln>
        </p:spPr>
      </p:pic>
      <p:pic>
        <p:nvPicPr>
          <p:cNvPr id="206" name="Google Shape;206;p32" title="0_iJNCQhjIuTWZXCnk.png"/>
          <p:cNvPicPr preferRelativeResize="0"/>
          <p:nvPr/>
        </p:nvPicPr>
        <p:blipFill>
          <a:blip r:embed="rId4">
            <a:alphaModFix/>
          </a:blip>
          <a:stretch>
            <a:fillRect/>
          </a:stretch>
        </p:blipFill>
        <p:spPr>
          <a:xfrm>
            <a:off x="6114575" y="622740"/>
            <a:ext cx="1939826" cy="6692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Evaluation</a:t>
            </a:r>
            <a:endParaRPr b="1" sz="1300">
              <a:highlight>
                <a:srgbClr val="FFFFFF"/>
              </a:highlight>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To evaluate an AI Agent, it is important to have the ability to evaluate not only the agent's output but also the entire system that your AI Agent is operating in. This includes but is not limited to:</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initial model request.</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agent's ability to identify the intent of the user.</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agent's ability to identify the right tool to perform the task.</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tool's response to the agent's request.</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agent's ability to interpret the tool's response.</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user's feedback to the agent's response.</a:t>
            </a:r>
            <a:endParaRPr sz="1200">
              <a:solidFill>
                <a:schemeClr val="dk1"/>
              </a:solidFill>
              <a:latin typeface="Nunito"/>
              <a:ea typeface="Nunito"/>
              <a:cs typeface="Nunito"/>
              <a:sym typeface="Nunito"/>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idx="1" type="body"/>
          </p:nvPr>
        </p:nvSpPr>
        <p:spPr>
          <a:xfrm>
            <a:off x="1121950" y="1061775"/>
            <a:ext cx="6569400" cy="281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600">
                <a:solidFill>
                  <a:schemeClr val="accent1"/>
                </a:solidFill>
                <a:highlight>
                  <a:srgbClr val="FFFFFF"/>
                </a:highlight>
                <a:latin typeface="Nunito"/>
                <a:ea typeface="Nunito"/>
                <a:cs typeface="Nunito"/>
                <a:sym typeface="Nunito"/>
              </a:rPr>
              <a:t>The journey of AI Agents is just beginning … Stay tuned for more! </a:t>
            </a:r>
            <a:endParaRPr b="1" sz="3600">
              <a:solidFill>
                <a:schemeClr val="accent1"/>
              </a:solidFill>
              <a:highlight>
                <a:srgbClr val="FFFFFF"/>
              </a:highlight>
              <a:latin typeface="Nunito"/>
              <a:ea typeface="Nunito"/>
              <a:cs typeface="Nunito"/>
              <a:sym typeface="Nunito"/>
            </a:endParaRPr>
          </a:p>
          <a:p>
            <a:pPr indent="0" lvl="0" marL="0" rtl="0" algn="ctr">
              <a:spcBef>
                <a:spcPts val="1200"/>
              </a:spcBef>
              <a:spcAft>
                <a:spcPts val="1200"/>
              </a:spcAft>
              <a:buNone/>
            </a:pPr>
            <a:r>
              <a:rPr b="1" lang="en" sz="3600">
                <a:solidFill>
                  <a:schemeClr val="accent1"/>
                </a:solidFill>
                <a:highlight>
                  <a:srgbClr val="FFFFFF"/>
                </a:highlight>
                <a:latin typeface="Nunito"/>
                <a:ea typeface="Nunito"/>
                <a:cs typeface="Nunito"/>
                <a:sym typeface="Nunito"/>
              </a:rPr>
              <a:t>Thank you!</a:t>
            </a:r>
            <a:endParaRPr b="1" sz="3600">
              <a:solidFill>
                <a:schemeClr val="accent1"/>
              </a:solidFill>
              <a:highlight>
                <a:srgbClr val="FFFFFF"/>
              </a:highlight>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Introduction</a:t>
            </a:r>
            <a:endParaRPr>
              <a:latin typeface="Nunito"/>
              <a:ea typeface="Nunito"/>
              <a:cs typeface="Nunito"/>
              <a:sym typeface="Nunito"/>
            </a:endParaRPr>
          </a:p>
        </p:txBody>
      </p:sp>
      <p:sp>
        <p:nvSpPr>
          <p:cNvPr id="66" name="Google Shape;66;p15"/>
          <p:cNvSpPr txBox="1"/>
          <p:nvPr>
            <p:ph idx="1" type="body"/>
          </p:nvPr>
        </p:nvSpPr>
        <p:spPr>
          <a:xfrm>
            <a:off x="1214250" y="1860775"/>
            <a:ext cx="6715500" cy="1774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b="1" lang="en" sz="3000">
                <a:solidFill>
                  <a:srgbClr val="161616"/>
                </a:solidFill>
                <a:latin typeface="Nunito"/>
                <a:ea typeface="Nunito"/>
                <a:cs typeface="Nunito"/>
                <a:sym typeface="Nunito"/>
              </a:rPr>
              <a:t>“ AI agents are the new digital workforce - working for and with us”</a:t>
            </a:r>
            <a:endParaRPr b="1" sz="3000">
              <a:solidFill>
                <a:srgbClr val="161616"/>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SemiBold"/>
                <a:ea typeface="Nunito SemiBold"/>
                <a:cs typeface="Nunito SemiBold"/>
                <a:sym typeface="Nunito SemiBold"/>
              </a:rPr>
              <a:t>Large Language Models (LLMs)</a:t>
            </a:r>
            <a:endParaRPr>
              <a:latin typeface="Nunito SemiBold"/>
              <a:ea typeface="Nunito SemiBold"/>
              <a:cs typeface="Nunito SemiBold"/>
              <a:sym typeface="Nunito SemiBold"/>
            </a:endParaRPr>
          </a:p>
        </p:txBody>
      </p:sp>
      <p:pic>
        <p:nvPicPr>
          <p:cNvPr id="72" name="Google Shape;72;p16" title="1701459621193.png"/>
          <p:cNvPicPr preferRelativeResize="0"/>
          <p:nvPr/>
        </p:nvPicPr>
        <p:blipFill>
          <a:blip r:embed="rId3">
            <a:alphaModFix/>
          </a:blip>
          <a:stretch>
            <a:fillRect/>
          </a:stretch>
        </p:blipFill>
        <p:spPr>
          <a:xfrm>
            <a:off x="5264050" y="1311600"/>
            <a:ext cx="3649300" cy="3055825"/>
          </a:xfrm>
          <a:prstGeom prst="rect">
            <a:avLst/>
          </a:prstGeom>
          <a:noFill/>
          <a:ln>
            <a:noFill/>
          </a:ln>
        </p:spPr>
      </p:pic>
      <p:sp>
        <p:nvSpPr>
          <p:cNvPr id="73" name="Google Shape;73;p16"/>
          <p:cNvSpPr txBox="1"/>
          <p:nvPr/>
        </p:nvSpPr>
        <p:spPr>
          <a:xfrm>
            <a:off x="348000" y="1311600"/>
            <a:ext cx="5336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4A5565"/>
                </a:solidFill>
                <a:highlight>
                  <a:schemeClr val="lt1"/>
                </a:highlight>
                <a:latin typeface="Nunito"/>
                <a:ea typeface="Nunito"/>
                <a:cs typeface="Nunito"/>
                <a:sym typeface="Nunito"/>
              </a:rPr>
              <a:t>The underlying principle of an LLM is simple yet highly effective: </a:t>
            </a:r>
            <a:r>
              <a:rPr lang="en" sz="1200">
                <a:solidFill>
                  <a:schemeClr val="dk1"/>
                </a:solidFill>
                <a:highlight>
                  <a:schemeClr val="lt1"/>
                </a:highlight>
                <a:latin typeface="Nunito"/>
                <a:ea typeface="Nunito"/>
                <a:cs typeface="Nunito"/>
                <a:sym typeface="Nunito"/>
              </a:rPr>
              <a:t>its objective is to predict the next token, given a sequence of previous tokens</a:t>
            </a:r>
            <a:r>
              <a:rPr lang="en" sz="1200">
                <a:solidFill>
                  <a:srgbClr val="4A5565"/>
                </a:solidFill>
                <a:highlight>
                  <a:schemeClr val="lt1"/>
                </a:highlight>
                <a:latin typeface="Nunito"/>
                <a:ea typeface="Nunito"/>
                <a:cs typeface="Nunito"/>
                <a:sym typeface="Nunito"/>
              </a:rPr>
              <a:t>. </a:t>
            </a:r>
            <a:endParaRPr sz="1200">
              <a:solidFill>
                <a:schemeClr val="dk2"/>
              </a:solidFill>
              <a:latin typeface="Nunito"/>
              <a:ea typeface="Nunito"/>
              <a:cs typeface="Nunito"/>
              <a:sym typeface="Nunito"/>
            </a:endParaRPr>
          </a:p>
        </p:txBody>
      </p:sp>
      <p:sp>
        <p:nvSpPr>
          <p:cNvPr id="74" name="Google Shape;74;p16"/>
          <p:cNvSpPr txBox="1"/>
          <p:nvPr/>
        </p:nvSpPr>
        <p:spPr>
          <a:xfrm>
            <a:off x="348000" y="1928425"/>
            <a:ext cx="5570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4A5565"/>
                </a:solidFill>
                <a:highlight>
                  <a:schemeClr val="lt1"/>
                </a:highlight>
                <a:latin typeface="Nunito"/>
                <a:ea typeface="Nunito"/>
                <a:cs typeface="Nunito"/>
                <a:sym typeface="Nunito"/>
              </a:rPr>
              <a:t>LLMs are said to be </a:t>
            </a:r>
            <a:r>
              <a:rPr lang="en" sz="1200">
                <a:solidFill>
                  <a:schemeClr val="dk1"/>
                </a:solidFill>
                <a:highlight>
                  <a:schemeClr val="lt1"/>
                </a:highlight>
                <a:latin typeface="Nunito"/>
                <a:ea typeface="Nunito"/>
                <a:cs typeface="Nunito"/>
                <a:sym typeface="Nunito"/>
              </a:rPr>
              <a:t>autoregressive</a:t>
            </a:r>
            <a:r>
              <a:rPr lang="en" sz="1200">
                <a:solidFill>
                  <a:srgbClr val="4A5565"/>
                </a:solidFill>
                <a:highlight>
                  <a:schemeClr val="lt1"/>
                </a:highlight>
                <a:latin typeface="Nunito"/>
                <a:ea typeface="Nunito"/>
                <a:cs typeface="Nunito"/>
                <a:sym typeface="Nunito"/>
              </a:rPr>
              <a:t>, meaning that </a:t>
            </a:r>
            <a:r>
              <a:rPr lang="en" sz="1200">
                <a:solidFill>
                  <a:schemeClr val="dk1"/>
                </a:solidFill>
                <a:highlight>
                  <a:schemeClr val="lt1"/>
                </a:highlight>
                <a:latin typeface="Nunito"/>
                <a:ea typeface="Nunito"/>
                <a:cs typeface="Nunito"/>
                <a:sym typeface="Nunito"/>
              </a:rPr>
              <a:t>the output from one pass becomes the input for the next one</a:t>
            </a:r>
            <a:r>
              <a:rPr lang="en" sz="1200">
                <a:solidFill>
                  <a:srgbClr val="4A5565"/>
                </a:solidFill>
                <a:highlight>
                  <a:schemeClr val="lt1"/>
                </a:highlight>
                <a:latin typeface="Nunito"/>
                <a:ea typeface="Nunito"/>
                <a:cs typeface="Nunito"/>
                <a:sym typeface="Nunito"/>
              </a:rPr>
              <a:t>. </a:t>
            </a:r>
            <a:endParaRPr sz="1200">
              <a:latin typeface="Nunito"/>
              <a:ea typeface="Nunito"/>
              <a:cs typeface="Nunito"/>
              <a:sym typeface="Nunito"/>
            </a:endParaRPr>
          </a:p>
        </p:txBody>
      </p:sp>
      <p:pic>
        <p:nvPicPr>
          <p:cNvPr id="75" name="Google Shape;75;p16"/>
          <p:cNvPicPr preferRelativeResize="0"/>
          <p:nvPr/>
        </p:nvPicPr>
        <p:blipFill>
          <a:blip r:embed="rId4">
            <a:alphaModFix/>
          </a:blip>
          <a:stretch>
            <a:fillRect/>
          </a:stretch>
        </p:blipFill>
        <p:spPr>
          <a:xfrm>
            <a:off x="806975" y="2741975"/>
            <a:ext cx="3694250" cy="207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1152475"/>
            <a:ext cx="8520600" cy="793200"/>
          </a:xfrm>
          <a:prstGeom prst="rect">
            <a:avLst/>
          </a:prstGeom>
        </p:spPr>
        <p:txBody>
          <a:bodyPr anchorCtr="0" anchor="t" bIns="91425" lIns="91425" spcFirstLastPara="1" rIns="91425" wrap="square" tIns="91425">
            <a:normAutofit/>
          </a:bodyPr>
          <a:lstStyle/>
          <a:p>
            <a:pPr indent="0" lvl="0" marL="0" rtl="0" algn="l">
              <a:spcBef>
                <a:spcPts val="3400"/>
              </a:spcBef>
              <a:spcAft>
                <a:spcPts val="400"/>
              </a:spcAft>
              <a:buNone/>
            </a:pPr>
            <a:r>
              <a:rPr b="1" lang="en">
                <a:solidFill>
                  <a:schemeClr val="dk1"/>
                </a:solidFill>
                <a:highlight>
                  <a:srgbClr val="FFFFFF"/>
                </a:highlight>
                <a:latin typeface="Nunito"/>
                <a:ea typeface="Nunito"/>
                <a:cs typeface="Nunito"/>
                <a:sym typeface="Nunito"/>
              </a:rPr>
              <a:t>Prompting the LLM is important</a:t>
            </a:r>
            <a:endParaRPr>
              <a:solidFill>
                <a:srgbClr val="4A5565"/>
              </a:solidFill>
              <a:highlight>
                <a:srgbClr val="FFFFFF"/>
              </a:highlight>
              <a:latin typeface="Nunito"/>
              <a:ea typeface="Nunito"/>
              <a:cs typeface="Nunito"/>
              <a:sym typeface="Nunito"/>
            </a:endParaRPr>
          </a:p>
        </p:txBody>
      </p:sp>
      <p:pic>
        <p:nvPicPr>
          <p:cNvPr id="81" name="Google Shape;81;p17" title="Blank diagram - Page 1 (1).png"/>
          <p:cNvPicPr preferRelativeResize="0"/>
          <p:nvPr/>
        </p:nvPicPr>
        <p:blipFill>
          <a:blip r:embed="rId3">
            <a:alphaModFix/>
          </a:blip>
          <a:stretch>
            <a:fillRect/>
          </a:stretch>
        </p:blipFill>
        <p:spPr>
          <a:xfrm>
            <a:off x="2236325" y="1843538"/>
            <a:ext cx="5652949" cy="863050"/>
          </a:xfrm>
          <a:prstGeom prst="rect">
            <a:avLst/>
          </a:prstGeom>
          <a:noFill/>
          <a:ln>
            <a:noFill/>
          </a:ln>
        </p:spPr>
      </p:pic>
      <p:sp>
        <p:nvSpPr>
          <p:cNvPr id="82" name="Google Shape;82;p17"/>
          <p:cNvSpPr txBox="1"/>
          <p:nvPr/>
        </p:nvSpPr>
        <p:spPr>
          <a:xfrm>
            <a:off x="311700" y="3544025"/>
            <a:ext cx="25161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1. Clarity and Specificity.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Be precise</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Set Parameters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Provide Context: </a:t>
            </a:r>
            <a:endParaRPr sz="1200">
              <a:solidFill>
                <a:schemeClr val="dk1"/>
              </a:solidFill>
              <a:latin typeface="Nunito"/>
              <a:ea typeface="Nunito"/>
              <a:cs typeface="Nunito"/>
              <a:sym typeface="Nunito"/>
            </a:endParaRPr>
          </a:p>
        </p:txBody>
      </p:sp>
      <p:sp>
        <p:nvSpPr>
          <p:cNvPr id="83" name="Google Shape;83;p17"/>
          <p:cNvSpPr txBox="1"/>
          <p:nvPr/>
        </p:nvSpPr>
        <p:spPr>
          <a:xfrm>
            <a:off x="2909225" y="3544025"/>
            <a:ext cx="30000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2. Structure and Format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Use Clear Headers: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Break Down Tasks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Include Examples</a:t>
            </a:r>
            <a:endParaRPr sz="1200">
              <a:solidFill>
                <a:schemeClr val="dk1"/>
              </a:solidFill>
              <a:latin typeface="Nunito"/>
              <a:ea typeface="Nunito"/>
              <a:cs typeface="Nunito"/>
              <a:sym typeface="Nunito"/>
            </a:endParaRPr>
          </a:p>
        </p:txBody>
      </p:sp>
      <p:sp>
        <p:nvSpPr>
          <p:cNvPr id="84" name="Google Shape;84;p17"/>
          <p:cNvSpPr txBox="1"/>
          <p:nvPr/>
        </p:nvSpPr>
        <p:spPr>
          <a:xfrm>
            <a:off x="5748625" y="3532388"/>
            <a:ext cx="30000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3. Context Control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Role Definition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Audience Specification</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Purpose Clarification</a:t>
            </a:r>
            <a:endParaRPr sz="1200">
              <a:solidFill>
                <a:schemeClr val="dk1"/>
              </a:solidFill>
              <a:latin typeface="Nunito"/>
              <a:ea typeface="Nunito"/>
              <a:cs typeface="Nunito"/>
              <a:sym typeface="Nunito"/>
            </a:endParaRPr>
          </a:p>
        </p:txBody>
      </p:sp>
      <p:sp>
        <p:nvSpPr>
          <p:cNvPr id="85" name="Google Shape;85;p17"/>
          <p:cNvSpPr txBox="1"/>
          <p:nvPr/>
        </p:nvSpPr>
        <p:spPr>
          <a:xfrm>
            <a:off x="311700" y="30372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The Anatomy of an Effective Prompt:</a:t>
            </a:r>
            <a:endParaRPr b="1" sz="1200">
              <a:solidFill>
                <a:schemeClr val="dk1"/>
              </a:solidFill>
              <a:latin typeface="Nunito"/>
              <a:ea typeface="Nunito"/>
              <a:cs typeface="Nunito"/>
              <a:sym typeface="Nunito"/>
            </a:endParaRPr>
          </a:p>
        </p:txBody>
      </p:sp>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SemiBold"/>
                <a:ea typeface="Nunito SemiBold"/>
                <a:cs typeface="Nunito SemiBold"/>
                <a:sym typeface="Nunito SemiBold"/>
              </a:rPr>
              <a:t>Large Language Models (LLMs)</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SemiBold"/>
                <a:ea typeface="Nunito SemiBold"/>
                <a:cs typeface="Nunito SemiBold"/>
                <a:sym typeface="Nunito SemiBold"/>
              </a:rPr>
              <a:t>Large Language Models (LLMs)</a:t>
            </a:r>
            <a:endParaRPr>
              <a:latin typeface="Nunito SemiBold"/>
              <a:ea typeface="Nunito SemiBold"/>
              <a:cs typeface="Nunito SemiBold"/>
              <a:sym typeface="Nunito SemiBold"/>
            </a:endParaRPr>
          </a:p>
        </p:txBody>
      </p:sp>
      <p:sp>
        <p:nvSpPr>
          <p:cNvPr id="92" name="Google Shape;92;p18"/>
          <p:cNvSpPr txBox="1"/>
          <p:nvPr>
            <p:ph idx="1" type="body"/>
          </p:nvPr>
        </p:nvSpPr>
        <p:spPr>
          <a:xfrm>
            <a:off x="298838" y="2337125"/>
            <a:ext cx="3441600" cy="152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latin typeface="Nunito"/>
                <a:ea typeface="Nunito"/>
                <a:cs typeface="Nunito"/>
                <a:sym typeface="Nunito"/>
              </a:rPr>
              <a:t>Some well known LLMs:</a:t>
            </a:r>
            <a:endParaRPr>
              <a:solidFill>
                <a:schemeClr val="dk1"/>
              </a:solidFill>
              <a:latin typeface="Nunito"/>
              <a:ea typeface="Nunito"/>
              <a:cs typeface="Nunito"/>
              <a:sym typeface="Nunito"/>
            </a:endParaRPr>
          </a:p>
        </p:txBody>
      </p:sp>
      <p:pic>
        <p:nvPicPr>
          <p:cNvPr id="93" name="Google Shape;93;p18"/>
          <p:cNvPicPr preferRelativeResize="0"/>
          <p:nvPr/>
        </p:nvPicPr>
        <p:blipFill>
          <a:blip r:embed="rId3">
            <a:alphaModFix/>
          </a:blip>
          <a:stretch>
            <a:fillRect/>
          </a:stretch>
        </p:blipFill>
        <p:spPr>
          <a:xfrm>
            <a:off x="1278463" y="2729775"/>
            <a:ext cx="2121175" cy="2108000"/>
          </a:xfrm>
          <a:prstGeom prst="rect">
            <a:avLst/>
          </a:prstGeom>
          <a:noFill/>
          <a:ln>
            <a:noFill/>
          </a:ln>
        </p:spPr>
      </p:pic>
      <p:sp>
        <p:nvSpPr>
          <p:cNvPr id="94" name="Google Shape;94;p18"/>
          <p:cNvSpPr txBox="1"/>
          <p:nvPr/>
        </p:nvSpPr>
        <p:spPr>
          <a:xfrm>
            <a:off x="311700" y="1017713"/>
            <a:ext cx="6164700" cy="113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400"/>
              </a:spcBef>
              <a:spcAft>
                <a:spcPts val="0"/>
              </a:spcAft>
              <a:buNone/>
            </a:pPr>
            <a:r>
              <a:rPr b="1" lang="en">
                <a:solidFill>
                  <a:schemeClr val="dk1"/>
                </a:solidFill>
                <a:highlight>
                  <a:schemeClr val="lt1"/>
                </a:highlight>
                <a:latin typeface="Nunito"/>
                <a:ea typeface="Nunito"/>
                <a:cs typeface="Nunito"/>
                <a:sym typeface="Nunito"/>
              </a:rPr>
              <a:t>How can I use LLMs?</a:t>
            </a:r>
            <a:endParaRPr sz="1200">
              <a:solidFill>
                <a:schemeClr val="dk1"/>
              </a:solidFill>
              <a:highlight>
                <a:schemeClr val="lt1"/>
              </a:highlight>
              <a:latin typeface="Nunito"/>
              <a:ea typeface="Nunito"/>
              <a:cs typeface="Nunito"/>
              <a:sym typeface="Nunito"/>
            </a:endParaRPr>
          </a:p>
          <a:p>
            <a:pPr indent="-304800" lvl="0" marL="457200" rtl="0" algn="l">
              <a:lnSpc>
                <a:spcPct val="150000"/>
              </a:lnSpc>
              <a:spcBef>
                <a:spcPts val="400"/>
              </a:spcBef>
              <a:spcAft>
                <a:spcPts val="0"/>
              </a:spcAft>
              <a:buClr>
                <a:schemeClr val="dk1"/>
              </a:buClr>
              <a:buSzPts val="1200"/>
              <a:buFont typeface="Nunito"/>
              <a:buAutoNum type="arabicPeriod"/>
            </a:pPr>
            <a:r>
              <a:rPr lang="en" sz="1200">
                <a:solidFill>
                  <a:schemeClr val="dk1"/>
                </a:solidFill>
                <a:highlight>
                  <a:schemeClr val="lt1"/>
                </a:highlight>
                <a:latin typeface="Nunito"/>
                <a:ea typeface="Nunito"/>
                <a:cs typeface="Nunito"/>
                <a:sym typeface="Nunito"/>
              </a:rPr>
              <a:t>Run Locally (if you have sufficient hardware).</a:t>
            </a:r>
            <a:endParaRPr sz="1200">
              <a:solidFill>
                <a:schemeClr val="dk1"/>
              </a:solidFill>
              <a:highlight>
                <a:schemeClr val="lt1"/>
              </a:highlight>
              <a:latin typeface="Nunito"/>
              <a:ea typeface="Nunito"/>
              <a:cs typeface="Nunito"/>
              <a:sym typeface="Nunito"/>
            </a:endParaRPr>
          </a:p>
          <a:p>
            <a:pPr indent="-304800" lvl="0" marL="457200" rtl="0" algn="l">
              <a:lnSpc>
                <a:spcPct val="50000"/>
              </a:lnSpc>
              <a:spcBef>
                <a:spcPts val="1600"/>
              </a:spcBef>
              <a:spcAft>
                <a:spcPts val="1600"/>
              </a:spcAft>
              <a:buClr>
                <a:schemeClr val="dk1"/>
              </a:buClr>
              <a:buSzPts val="1200"/>
              <a:buFont typeface="Nunito"/>
              <a:buAutoNum type="arabicPeriod"/>
            </a:pPr>
            <a:r>
              <a:rPr lang="en" sz="1200">
                <a:solidFill>
                  <a:schemeClr val="dk1"/>
                </a:solidFill>
                <a:highlight>
                  <a:schemeClr val="lt1"/>
                </a:highlight>
                <a:latin typeface="Nunito"/>
                <a:ea typeface="Nunito"/>
                <a:cs typeface="Nunito"/>
                <a:sym typeface="Nunito"/>
              </a:rPr>
              <a:t>Use a Cloud/API (e.g., via the Hugging Face Serverless Inference API).</a:t>
            </a:r>
            <a:endParaRPr sz="1200">
              <a:solidFill>
                <a:schemeClr val="dk1"/>
              </a:solidFill>
              <a:highlight>
                <a:schemeClr val="lt1"/>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SemiBold"/>
                <a:ea typeface="Nunito SemiBold"/>
                <a:cs typeface="Nunito SemiBold"/>
                <a:sym typeface="Nunito SemiBold"/>
              </a:rPr>
              <a:t>Taking LLMs one step further</a:t>
            </a:r>
            <a:endParaRPr>
              <a:latin typeface="Nunito SemiBold"/>
              <a:ea typeface="Nunito SemiBold"/>
              <a:cs typeface="Nunito SemiBold"/>
              <a:sym typeface="Nunito SemiBold"/>
            </a:endParaRPr>
          </a:p>
        </p:txBody>
      </p:sp>
      <p:sp>
        <p:nvSpPr>
          <p:cNvPr id="100" name="Google Shape;100;p19"/>
          <p:cNvSpPr txBox="1"/>
          <p:nvPr>
            <p:ph idx="1" type="body"/>
          </p:nvPr>
        </p:nvSpPr>
        <p:spPr>
          <a:xfrm>
            <a:off x="311700" y="1152475"/>
            <a:ext cx="4120200" cy="136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LLMs:</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Follow “</a:t>
            </a:r>
            <a:r>
              <a:rPr lang="en" sz="1200">
                <a:solidFill>
                  <a:schemeClr val="dk1"/>
                </a:solidFill>
                <a:latin typeface="Nunito"/>
                <a:ea typeface="Nunito"/>
                <a:cs typeface="Nunito"/>
                <a:sym typeface="Nunito"/>
              </a:rPr>
              <a:t>request-and-respond” framework</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are passive</a:t>
            </a:r>
            <a:r>
              <a:rPr lang="en"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are limited to responding and not reasoning</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are capable of singular or linear tasks</a:t>
            </a:r>
            <a:endParaRPr sz="1200">
              <a:solidFill>
                <a:schemeClr val="dk1"/>
              </a:solidFill>
              <a:latin typeface="Nunito"/>
              <a:ea typeface="Nunito"/>
              <a:cs typeface="Nunito"/>
              <a:sym typeface="Nunito"/>
            </a:endParaRPr>
          </a:p>
        </p:txBody>
      </p:sp>
      <p:pic>
        <p:nvPicPr>
          <p:cNvPr id="101" name="Google Shape;101;p19"/>
          <p:cNvPicPr preferRelativeResize="0"/>
          <p:nvPr/>
        </p:nvPicPr>
        <p:blipFill rotWithShape="1">
          <a:blip r:embed="rId3">
            <a:alphaModFix/>
          </a:blip>
          <a:srcRect b="0" l="1409" r="0" t="0"/>
          <a:stretch/>
        </p:blipFill>
        <p:spPr>
          <a:xfrm>
            <a:off x="5032700" y="1805950"/>
            <a:ext cx="3799600" cy="1531600"/>
          </a:xfrm>
          <a:prstGeom prst="rect">
            <a:avLst/>
          </a:prstGeom>
          <a:noFill/>
          <a:ln>
            <a:noFill/>
          </a:ln>
        </p:spPr>
      </p:pic>
      <p:sp>
        <p:nvSpPr>
          <p:cNvPr id="102" name="Google Shape;102;p19"/>
          <p:cNvSpPr txBox="1"/>
          <p:nvPr>
            <p:ph idx="1" type="body"/>
          </p:nvPr>
        </p:nvSpPr>
        <p:spPr>
          <a:xfrm>
            <a:off x="311700" y="2562800"/>
            <a:ext cx="4120200" cy="136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Agents</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indent="-304800" lvl="0" marL="457200" rtl="0" algn="l">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Orchestrate resources, use tools, collaborate with other agents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Are proactive</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Carry tasks autonomously </a:t>
            </a:r>
            <a:endParaRPr sz="1200">
              <a:solidFill>
                <a:schemeClr val="dk1"/>
              </a:solidFill>
              <a:latin typeface="Nunito"/>
              <a:ea typeface="Nunito"/>
              <a:cs typeface="Nunito"/>
              <a:sym typeface="Nunito"/>
            </a:endParaRPr>
          </a:p>
        </p:txBody>
      </p:sp>
      <p:sp>
        <p:nvSpPr>
          <p:cNvPr id="103" name="Google Shape;103;p19"/>
          <p:cNvSpPr txBox="1"/>
          <p:nvPr/>
        </p:nvSpPr>
        <p:spPr>
          <a:xfrm>
            <a:off x="311700" y="4194250"/>
            <a:ext cx="79485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highlight>
                  <a:schemeClr val="lt1"/>
                </a:highlight>
                <a:latin typeface="Nunito"/>
                <a:ea typeface="Nunito"/>
                <a:cs typeface="Nunito"/>
                <a:sym typeface="Nunito"/>
              </a:rPr>
              <a:t> </a:t>
            </a:r>
            <a:r>
              <a:rPr lang="en" sz="1100">
                <a:solidFill>
                  <a:schemeClr val="dk1"/>
                </a:solidFill>
                <a:highlight>
                  <a:schemeClr val="lt1"/>
                </a:highlight>
                <a:latin typeface="Nunito"/>
                <a:ea typeface="Nunito"/>
                <a:cs typeface="Nunito"/>
                <a:sym typeface="Nunito"/>
              </a:rPr>
              <a:t>LLMs are a key component of AI Agents, providing the foundation for understanding and generating human language.</a:t>
            </a:r>
            <a:endParaRPr sz="1100">
              <a:solidFill>
                <a:schemeClr val="dk1"/>
              </a:solidFill>
              <a:highlight>
                <a:schemeClr val="lt1"/>
              </a:highlight>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Agents</a:t>
            </a:r>
            <a:endParaRPr>
              <a:latin typeface="Nunito"/>
              <a:ea typeface="Nunito"/>
              <a:cs typeface="Nunito"/>
              <a:sym typeface="Nunito"/>
            </a:endParaRPr>
          </a:p>
        </p:txBody>
      </p:sp>
      <p:sp>
        <p:nvSpPr>
          <p:cNvPr id="109" name="Google Shape;109;p20"/>
          <p:cNvSpPr txBox="1"/>
          <p:nvPr>
            <p:ph idx="1" type="body"/>
          </p:nvPr>
        </p:nvSpPr>
        <p:spPr>
          <a:xfrm>
            <a:off x="383750" y="3576125"/>
            <a:ext cx="8520600" cy="8379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An agent is anything that can perceive its environment and act upon that environment</a:t>
            </a:r>
            <a:endParaRPr sz="1100">
              <a:solidFill>
                <a:schemeClr val="dk1"/>
              </a:solidFill>
              <a:latin typeface="Nunito"/>
              <a:ea typeface="Nunito"/>
              <a:cs typeface="Nunito"/>
              <a:sym typeface="Nunito"/>
            </a:endParaRPr>
          </a:p>
          <a:p>
            <a:pPr indent="-298450" lvl="0" marL="457200" rtl="0" algn="l">
              <a:lnSpc>
                <a:spcPct val="150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Autonomous AI agents require little to no human intervention to complete their specific tasks.</a:t>
            </a:r>
            <a:endParaRPr sz="1100">
              <a:solidFill>
                <a:schemeClr val="dk1"/>
              </a:solidFill>
              <a:latin typeface="Nunito"/>
              <a:ea typeface="Nunito"/>
              <a:cs typeface="Nunito"/>
              <a:sym typeface="Nunito"/>
            </a:endParaRPr>
          </a:p>
          <a:p>
            <a:pPr indent="-298450" lvl="0" marL="457200" rtl="0" algn="l">
              <a:lnSpc>
                <a:spcPct val="150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There are single agent, multi-agent and hybrid agentic architectures</a:t>
            </a:r>
            <a:endParaRPr sz="1100">
              <a:solidFill>
                <a:schemeClr val="dk1"/>
              </a:solidFill>
              <a:latin typeface="Nunito"/>
              <a:ea typeface="Nunito"/>
              <a:cs typeface="Nunito"/>
              <a:sym typeface="Nunito"/>
            </a:endParaRPr>
          </a:p>
        </p:txBody>
      </p:sp>
      <p:pic>
        <p:nvPicPr>
          <p:cNvPr id="110" name="Google Shape;110;p20" title="7273dba5-86bf-4151-bbb7-ea9c8cfd2e97_1280x720.jpg"/>
          <p:cNvPicPr preferRelativeResize="0"/>
          <p:nvPr/>
        </p:nvPicPr>
        <p:blipFill>
          <a:blip r:embed="rId3">
            <a:alphaModFix/>
          </a:blip>
          <a:stretch>
            <a:fillRect/>
          </a:stretch>
        </p:blipFill>
        <p:spPr>
          <a:xfrm>
            <a:off x="3070975" y="1098050"/>
            <a:ext cx="3429910" cy="192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AI Agents</a:t>
            </a:r>
            <a:endParaRPr>
              <a:latin typeface="Nunito"/>
              <a:ea typeface="Nunito"/>
              <a:cs typeface="Nunito"/>
              <a:sym typeface="Nunito"/>
            </a:endParaRPr>
          </a:p>
        </p:txBody>
      </p:sp>
      <p:pic>
        <p:nvPicPr>
          <p:cNvPr id="116" name="Google Shape;116;p21"/>
          <p:cNvPicPr preferRelativeResize="0"/>
          <p:nvPr/>
        </p:nvPicPr>
        <p:blipFill>
          <a:blip r:embed="rId3">
            <a:alphaModFix/>
          </a:blip>
          <a:stretch>
            <a:fillRect/>
          </a:stretch>
        </p:blipFill>
        <p:spPr>
          <a:xfrm>
            <a:off x="1715345" y="1070013"/>
            <a:ext cx="5385750" cy="3003475"/>
          </a:xfrm>
          <a:prstGeom prst="rect">
            <a:avLst/>
          </a:prstGeom>
          <a:noFill/>
          <a:ln>
            <a:noFill/>
          </a:ln>
        </p:spPr>
      </p:pic>
      <p:sp>
        <p:nvSpPr>
          <p:cNvPr id="117" name="Google Shape;117;p21"/>
          <p:cNvSpPr txBox="1"/>
          <p:nvPr/>
        </p:nvSpPr>
        <p:spPr>
          <a:xfrm>
            <a:off x="625700" y="4467475"/>
            <a:ext cx="7470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latin typeface="Nunito SemiBold"/>
                <a:ea typeface="Nunito SemiBold"/>
                <a:cs typeface="Nunito SemiBold"/>
                <a:sym typeface="Nunito SemiBold"/>
              </a:rPr>
              <a:t>Each Agent needs an AI Model at its core, and that LLMs are the most common type of AI models for this purpose.</a:t>
            </a:r>
            <a:endParaRPr sz="1100">
              <a:solidFill>
                <a:schemeClr val="dk1"/>
              </a:solidFill>
              <a:latin typeface="Nunito SemiBold"/>
              <a:ea typeface="Nunito SemiBold"/>
              <a:cs typeface="Nunito SemiBold"/>
              <a:sym typeface="Nunito SemiBold"/>
            </a:endParaRPr>
          </a:p>
        </p:txBody>
      </p:sp>
      <p:sp>
        <p:nvSpPr>
          <p:cNvPr id="118" name="Google Shape;118;p21"/>
          <p:cNvSpPr txBox="1"/>
          <p:nvPr/>
        </p:nvSpPr>
        <p:spPr>
          <a:xfrm>
            <a:off x="3350675" y="40034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https://medium.com/@aleixlopez/introduction-to-ai-agents-62a790d0bc22</a:t>
            </a:r>
            <a:endParaRPr sz="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